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DM Sans Bold" pitchFamily="2" charset="77"/>
      <p:regular r:id="rId29"/>
      <p:bold r:id="rId30"/>
    </p:embeddedFont>
    <p:embeddedFont>
      <p:font typeface="League Spartan" pitchFamily="2" charset="77"/>
      <p:regular r:id="rId31"/>
      <p:bold r:id="rId32"/>
    </p:embeddedFont>
    <p:embeddedFont>
      <p:font typeface="Poppins Bold" panose="02000000000000000000" pitchFamily="2" charset="77"/>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69" autoAdjust="0"/>
    <p:restoredTop sz="86420" autoAdjust="0"/>
  </p:normalViewPr>
  <p:slideViewPr>
    <p:cSldViewPr>
      <p:cViewPr>
        <p:scale>
          <a:sx n="63" d="100"/>
          <a:sy n="63" d="100"/>
        </p:scale>
        <p:origin x="2136"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0E94B-29E6-134E-9DDA-BD7E7C4502A3}" type="datetimeFigureOut">
              <a:rPr lang="en-NG" smtClean="0"/>
              <a:t>23/07/2023</a:t>
            </a:fld>
            <a:endParaRPr lang="en-N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4227C0-004C-C74C-918A-DB5B97CB3647}" type="slidenum">
              <a:rPr lang="en-NG" smtClean="0"/>
              <a:t>‹#›</a:t>
            </a:fld>
            <a:endParaRPr lang="en-NG"/>
          </a:p>
        </p:txBody>
      </p:sp>
    </p:spTree>
    <p:extLst>
      <p:ext uri="{BB962C8B-B14F-4D97-AF65-F5344CB8AC3E}">
        <p14:creationId xmlns:p14="http://schemas.microsoft.com/office/powerpoint/2010/main" val="2935029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B44227C0-004C-C74C-918A-DB5B97CB3647}" type="slidenum">
              <a:rPr lang="en-NG" smtClean="0"/>
              <a:t>1</a:t>
            </a:fld>
            <a:endParaRPr lang="en-NG"/>
          </a:p>
        </p:txBody>
      </p:sp>
    </p:spTree>
    <p:extLst>
      <p:ext uri="{BB962C8B-B14F-4D97-AF65-F5344CB8AC3E}">
        <p14:creationId xmlns:p14="http://schemas.microsoft.com/office/powerpoint/2010/main" val="727865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fld id="{B44227C0-004C-C74C-918A-DB5B97CB3647}" type="slidenum">
              <a:rPr lang="en-NG" smtClean="0"/>
              <a:t>2</a:t>
            </a:fld>
            <a:endParaRPr lang="en-NG"/>
          </a:p>
        </p:txBody>
      </p:sp>
    </p:spTree>
    <p:extLst>
      <p:ext uri="{BB962C8B-B14F-4D97-AF65-F5344CB8AC3E}">
        <p14:creationId xmlns:p14="http://schemas.microsoft.com/office/powerpoint/2010/main" val="3722662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B44227C0-004C-C74C-918A-DB5B97CB3647}" type="slidenum">
              <a:rPr lang="en-NG" smtClean="0"/>
              <a:t>3</a:t>
            </a:fld>
            <a:endParaRPr lang="en-NG"/>
          </a:p>
        </p:txBody>
      </p:sp>
    </p:spTree>
    <p:extLst>
      <p:ext uri="{BB962C8B-B14F-4D97-AF65-F5344CB8AC3E}">
        <p14:creationId xmlns:p14="http://schemas.microsoft.com/office/powerpoint/2010/main" val="1927108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fld id="{B44227C0-004C-C74C-918A-DB5B97CB3647}" type="slidenum">
              <a:rPr lang="en-NG" smtClean="0"/>
              <a:t>4</a:t>
            </a:fld>
            <a:endParaRPr lang="en-NG"/>
          </a:p>
        </p:txBody>
      </p:sp>
    </p:spTree>
    <p:extLst>
      <p:ext uri="{BB962C8B-B14F-4D97-AF65-F5344CB8AC3E}">
        <p14:creationId xmlns:p14="http://schemas.microsoft.com/office/powerpoint/2010/main" val="3782268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fld id="{B44227C0-004C-C74C-918A-DB5B97CB3647}" type="slidenum">
              <a:rPr lang="en-NG" smtClean="0"/>
              <a:t>7</a:t>
            </a:fld>
            <a:endParaRPr lang="en-NG"/>
          </a:p>
        </p:txBody>
      </p:sp>
    </p:spTree>
    <p:extLst>
      <p:ext uri="{BB962C8B-B14F-4D97-AF65-F5344CB8AC3E}">
        <p14:creationId xmlns:p14="http://schemas.microsoft.com/office/powerpoint/2010/main" val="305148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B44227C0-004C-C74C-918A-DB5B97CB3647}" type="slidenum">
              <a:rPr lang="en-NG" smtClean="0"/>
              <a:t>10</a:t>
            </a:fld>
            <a:endParaRPr lang="en-NG"/>
          </a:p>
        </p:txBody>
      </p:sp>
    </p:spTree>
    <p:extLst>
      <p:ext uri="{BB962C8B-B14F-4D97-AF65-F5344CB8AC3E}">
        <p14:creationId xmlns:p14="http://schemas.microsoft.com/office/powerpoint/2010/main" val="4194029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fld id="{B44227C0-004C-C74C-918A-DB5B97CB3647}" type="slidenum">
              <a:rPr lang="en-NG" smtClean="0"/>
              <a:t>12</a:t>
            </a:fld>
            <a:endParaRPr lang="en-NG"/>
          </a:p>
        </p:txBody>
      </p:sp>
    </p:spTree>
    <p:extLst>
      <p:ext uri="{BB962C8B-B14F-4D97-AF65-F5344CB8AC3E}">
        <p14:creationId xmlns:p14="http://schemas.microsoft.com/office/powerpoint/2010/main" val="85256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fld id="{B44227C0-004C-C74C-918A-DB5B97CB3647}" type="slidenum">
              <a:rPr lang="en-NG" smtClean="0"/>
              <a:t>13</a:t>
            </a:fld>
            <a:endParaRPr lang="en-NG"/>
          </a:p>
        </p:txBody>
      </p:sp>
    </p:spTree>
    <p:extLst>
      <p:ext uri="{BB962C8B-B14F-4D97-AF65-F5344CB8AC3E}">
        <p14:creationId xmlns:p14="http://schemas.microsoft.com/office/powerpoint/2010/main" val="325438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fld id="{B44227C0-004C-C74C-918A-DB5B97CB3647}" type="slidenum">
              <a:rPr lang="en-NG" smtClean="0"/>
              <a:t>21</a:t>
            </a:fld>
            <a:endParaRPr lang="en-NG"/>
          </a:p>
        </p:txBody>
      </p:sp>
    </p:spTree>
    <p:extLst>
      <p:ext uri="{BB962C8B-B14F-4D97-AF65-F5344CB8AC3E}">
        <p14:creationId xmlns:p14="http://schemas.microsoft.com/office/powerpoint/2010/main" val="3908367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hyperlink" Target="http://www.mah.gov.on.ca/Page10547.asp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image" Target="../media/image8.sv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www.ohrc.on.ca/en/policy-and-guidelines-disability-and-duty-accommodate/2-what-disabilit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hyperlink" Target="https://www.canada.ca/en/employment-social-development/programs/accessible-canada.html" TargetMode="External"/><Relationship Id="rId7"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www.canada.ca/en/government/publicservice/wellness-inclusion-diversity-public-service/diversity-inclusion-public-service/accessibility-public-service.html" TargetMode="External"/><Relationship Id="rId4" Type="http://schemas.openxmlformats.org/officeDocument/2006/relationships/hyperlink" Target="https://www.ontario.ca/page/accessibility-in-ontario"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sv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hyperlink" Target="http://www.ohrc.on.ca/en/policy-and-guidelines-disability-and-duty-accommodate"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hyperlink" Target="https://www.ontario.ca/page/accessibility-ontarios-building-cod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226" y="0"/>
            <a:ext cx="4096924" cy="10287000"/>
            <a:chOff x="0" y="0"/>
            <a:chExt cx="1079025" cy="2709333"/>
          </a:xfrm>
        </p:grpSpPr>
        <p:sp>
          <p:nvSpPr>
            <p:cNvPr id="3" name="Freeform 3"/>
            <p:cNvSpPr/>
            <p:nvPr/>
          </p:nvSpPr>
          <p:spPr>
            <a:xfrm>
              <a:off x="0" y="0"/>
              <a:ext cx="1079025" cy="2709333"/>
            </a:xfrm>
            <a:custGeom>
              <a:avLst/>
              <a:gdLst/>
              <a:ahLst/>
              <a:cxnLst/>
              <a:rect l="l" t="t" r="r" b="b"/>
              <a:pathLst>
                <a:path w="1079025" h="2709333">
                  <a:moveTo>
                    <a:pt x="0" y="0"/>
                  </a:moveTo>
                  <a:lnTo>
                    <a:pt x="1079025" y="0"/>
                  </a:lnTo>
                  <a:lnTo>
                    <a:pt x="1079025" y="2709333"/>
                  </a:lnTo>
                  <a:lnTo>
                    <a:pt x="0" y="2709333"/>
                  </a:lnTo>
                  <a:close/>
                </a:path>
              </a:pathLst>
            </a:custGeom>
            <a:solidFill>
              <a:srgbClr val="D26556"/>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330"/>
                </a:lnSpc>
              </a:pPr>
              <a:endParaRPr/>
            </a:p>
          </p:txBody>
        </p:sp>
      </p:grpSp>
      <p:grpSp>
        <p:nvGrpSpPr>
          <p:cNvPr id="5" name="Group 5"/>
          <p:cNvGrpSpPr/>
          <p:nvPr/>
        </p:nvGrpSpPr>
        <p:grpSpPr>
          <a:xfrm>
            <a:off x="13776404" y="0"/>
            <a:ext cx="4511596" cy="3715422"/>
            <a:chOff x="0" y="0"/>
            <a:chExt cx="1188239" cy="978547"/>
          </a:xfrm>
        </p:grpSpPr>
        <p:sp>
          <p:nvSpPr>
            <p:cNvPr id="6" name="Freeform 6"/>
            <p:cNvSpPr/>
            <p:nvPr/>
          </p:nvSpPr>
          <p:spPr>
            <a:xfrm>
              <a:off x="0" y="0"/>
              <a:ext cx="1188239" cy="978547"/>
            </a:xfrm>
            <a:custGeom>
              <a:avLst/>
              <a:gdLst/>
              <a:ahLst/>
              <a:cxnLst/>
              <a:rect l="l" t="t" r="r" b="b"/>
              <a:pathLst>
                <a:path w="1188239" h="978547">
                  <a:moveTo>
                    <a:pt x="0" y="0"/>
                  </a:moveTo>
                  <a:lnTo>
                    <a:pt x="1188239" y="0"/>
                  </a:lnTo>
                  <a:lnTo>
                    <a:pt x="1188239" y="978547"/>
                  </a:lnTo>
                  <a:lnTo>
                    <a:pt x="0" y="978547"/>
                  </a:lnTo>
                  <a:close/>
                </a:path>
              </a:pathLst>
            </a:custGeom>
            <a:solidFill>
              <a:srgbClr val="D26556"/>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330"/>
                </a:lnSpc>
              </a:pPr>
              <a:endParaRPr/>
            </a:p>
          </p:txBody>
        </p:sp>
      </p:grpSp>
      <p:sp>
        <p:nvSpPr>
          <p:cNvPr id="8" name="Freeform 8"/>
          <p:cNvSpPr/>
          <p:nvPr/>
        </p:nvSpPr>
        <p:spPr>
          <a:xfrm>
            <a:off x="2389481" y="754877"/>
            <a:ext cx="15370008" cy="9042997"/>
          </a:xfrm>
          <a:custGeom>
            <a:avLst/>
            <a:gdLst/>
            <a:ahLst/>
            <a:cxnLst/>
            <a:rect l="l" t="t" r="r" b="b"/>
            <a:pathLst>
              <a:path w="15370008" h="9042997">
                <a:moveTo>
                  <a:pt x="0" y="0"/>
                </a:moveTo>
                <a:lnTo>
                  <a:pt x="15370009" y="0"/>
                </a:lnTo>
                <a:lnTo>
                  <a:pt x="15370009" y="9042997"/>
                </a:lnTo>
                <a:lnTo>
                  <a:pt x="0" y="9042997"/>
                </a:lnTo>
                <a:lnTo>
                  <a:pt x="0" y="0"/>
                </a:lnTo>
                <a:close/>
              </a:path>
            </a:pathLst>
          </a:custGeom>
          <a:blipFill>
            <a:blip r:embed="rId3"/>
            <a:stretch>
              <a:fillRect/>
            </a:stretch>
          </a:blipFill>
        </p:spPr>
      </p:sp>
      <p:grpSp>
        <p:nvGrpSpPr>
          <p:cNvPr id="9" name="Group 9"/>
          <p:cNvGrpSpPr/>
          <p:nvPr/>
        </p:nvGrpSpPr>
        <p:grpSpPr>
          <a:xfrm>
            <a:off x="1028700" y="1028700"/>
            <a:ext cx="16018736" cy="7641088"/>
            <a:chOff x="0" y="0"/>
            <a:chExt cx="4218926" cy="2012468"/>
          </a:xfrm>
        </p:grpSpPr>
        <p:sp>
          <p:nvSpPr>
            <p:cNvPr id="10" name="Freeform 10"/>
            <p:cNvSpPr/>
            <p:nvPr/>
          </p:nvSpPr>
          <p:spPr>
            <a:xfrm>
              <a:off x="0" y="0"/>
              <a:ext cx="4218926" cy="2012468"/>
            </a:xfrm>
            <a:custGeom>
              <a:avLst/>
              <a:gdLst/>
              <a:ahLst/>
              <a:cxnLst/>
              <a:rect l="l" t="t" r="r" b="b"/>
              <a:pathLst>
                <a:path w="4218926" h="2012468">
                  <a:moveTo>
                    <a:pt x="0" y="0"/>
                  </a:moveTo>
                  <a:lnTo>
                    <a:pt x="4218926" y="0"/>
                  </a:lnTo>
                  <a:lnTo>
                    <a:pt x="4218926" y="2012468"/>
                  </a:lnTo>
                  <a:lnTo>
                    <a:pt x="0" y="2012468"/>
                  </a:lnTo>
                  <a:close/>
                </a:path>
              </a:pathLst>
            </a:custGeom>
            <a:solidFill>
              <a:srgbClr val="FFFF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330"/>
                </a:lnSpc>
              </a:pPr>
              <a:endParaRPr/>
            </a:p>
          </p:txBody>
        </p:sp>
      </p:grpSp>
      <p:sp>
        <p:nvSpPr>
          <p:cNvPr id="12" name="TextBox 12"/>
          <p:cNvSpPr txBox="1"/>
          <p:nvPr/>
        </p:nvSpPr>
        <p:spPr>
          <a:xfrm>
            <a:off x="7208889" y="3192157"/>
            <a:ext cx="9553446" cy="3376930"/>
          </a:xfrm>
          <a:prstGeom prst="rect">
            <a:avLst/>
          </a:prstGeom>
        </p:spPr>
        <p:txBody>
          <a:bodyPr lIns="0" tIns="0" rIns="0" bIns="0" rtlCol="0" anchor="t">
            <a:spAutoFit/>
          </a:bodyPr>
          <a:lstStyle/>
          <a:p>
            <a:pPr>
              <a:lnSpc>
                <a:spcPts val="13309"/>
              </a:lnSpc>
            </a:pPr>
            <a:r>
              <a:rPr lang="en-US" sz="10999">
                <a:solidFill>
                  <a:srgbClr val="000000"/>
                </a:solidFill>
                <a:latin typeface="League Spartan Bold"/>
              </a:rPr>
              <a:t>The Right to Accessibility</a:t>
            </a:r>
          </a:p>
        </p:txBody>
      </p:sp>
      <p:grpSp>
        <p:nvGrpSpPr>
          <p:cNvPr id="13" name="Group 13"/>
          <p:cNvGrpSpPr/>
          <p:nvPr/>
        </p:nvGrpSpPr>
        <p:grpSpPr>
          <a:xfrm>
            <a:off x="7239537" y="6607060"/>
            <a:ext cx="10038813" cy="727862"/>
            <a:chOff x="0" y="0"/>
            <a:chExt cx="2643967" cy="191700"/>
          </a:xfrm>
        </p:grpSpPr>
        <p:sp>
          <p:nvSpPr>
            <p:cNvPr id="14" name="Freeform 14"/>
            <p:cNvSpPr/>
            <p:nvPr/>
          </p:nvSpPr>
          <p:spPr>
            <a:xfrm>
              <a:off x="0" y="0"/>
              <a:ext cx="2643967" cy="191700"/>
            </a:xfrm>
            <a:custGeom>
              <a:avLst/>
              <a:gdLst/>
              <a:ahLst/>
              <a:cxnLst/>
              <a:rect l="l" t="t" r="r" b="b"/>
              <a:pathLst>
                <a:path w="2643967" h="191700">
                  <a:moveTo>
                    <a:pt x="0" y="0"/>
                  </a:moveTo>
                  <a:lnTo>
                    <a:pt x="2643967" y="0"/>
                  </a:lnTo>
                  <a:lnTo>
                    <a:pt x="2643967" y="191700"/>
                  </a:lnTo>
                  <a:lnTo>
                    <a:pt x="0" y="191700"/>
                  </a:lnTo>
                  <a:close/>
                </a:path>
              </a:pathLst>
            </a:custGeom>
            <a:solidFill>
              <a:srgbClr val="D26556"/>
            </a:solidFill>
          </p:spPr>
        </p:sp>
        <p:sp>
          <p:nvSpPr>
            <p:cNvPr id="15" name="TextBox 1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268754" y="1246542"/>
            <a:ext cx="5033578" cy="7793915"/>
            <a:chOff x="0" y="0"/>
            <a:chExt cx="6711437" cy="10391887"/>
          </a:xfrm>
        </p:grpSpPr>
        <p:pic>
          <p:nvPicPr>
            <p:cNvPr id="17" name="Picture 17"/>
            <p:cNvPicPr>
              <a:picLocks noChangeAspect="1"/>
            </p:cNvPicPr>
            <p:nvPr/>
          </p:nvPicPr>
          <p:blipFill>
            <a:blip r:embed="rId4"/>
            <a:srcRect l="28472" r="28472"/>
            <a:stretch>
              <a:fillRect/>
            </a:stretch>
          </p:blipFill>
          <p:spPr>
            <a:xfrm>
              <a:off x="0" y="0"/>
              <a:ext cx="6711437" cy="10391887"/>
            </a:xfrm>
            <a:prstGeom prst="rect">
              <a:avLst/>
            </a:prstGeom>
          </p:spPr>
        </p:pic>
      </p:grpSp>
      <p:sp>
        <p:nvSpPr>
          <p:cNvPr id="18" name="TextBox 18"/>
          <p:cNvSpPr txBox="1"/>
          <p:nvPr/>
        </p:nvSpPr>
        <p:spPr>
          <a:xfrm>
            <a:off x="7798944" y="6677621"/>
            <a:ext cx="7593456" cy="564257"/>
          </a:xfrm>
          <a:prstGeom prst="rect">
            <a:avLst/>
          </a:prstGeom>
        </p:spPr>
        <p:txBody>
          <a:bodyPr wrap="square" lIns="0" tIns="0" rIns="0" bIns="0" rtlCol="0" anchor="t">
            <a:spAutoFit/>
          </a:bodyPr>
          <a:lstStyle/>
          <a:p>
            <a:pPr algn="ctr">
              <a:lnSpc>
                <a:spcPts val="4409"/>
              </a:lnSpc>
            </a:pPr>
            <a:r>
              <a:rPr lang="en-US" sz="3150" dirty="0">
                <a:solidFill>
                  <a:srgbClr val="000000"/>
                </a:solidFill>
                <a:latin typeface="Poppins Bold"/>
              </a:rPr>
              <a:t>A Presentation by MY MS FAMILY</a:t>
            </a:r>
          </a:p>
        </p:txBody>
      </p:sp>
      <p:sp>
        <p:nvSpPr>
          <p:cNvPr id="19" name="Freeform 19"/>
          <p:cNvSpPr/>
          <p:nvPr/>
        </p:nvSpPr>
        <p:spPr>
          <a:xfrm>
            <a:off x="17004061" y="9040458"/>
            <a:ext cx="1283939" cy="1246542"/>
          </a:xfrm>
          <a:custGeom>
            <a:avLst/>
            <a:gdLst/>
            <a:ahLst/>
            <a:cxnLst/>
            <a:rect l="l" t="t" r="r" b="b"/>
            <a:pathLst>
              <a:path w="1283939" h="1246542">
                <a:moveTo>
                  <a:pt x="0" y="0"/>
                </a:moveTo>
                <a:lnTo>
                  <a:pt x="1283939" y="0"/>
                </a:lnTo>
                <a:lnTo>
                  <a:pt x="1283939" y="1246542"/>
                </a:lnTo>
                <a:lnTo>
                  <a:pt x="0" y="1246542"/>
                </a:lnTo>
                <a:lnTo>
                  <a:pt x="0" y="0"/>
                </a:lnTo>
                <a:close/>
              </a:path>
            </a:pathLst>
          </a:custGeom>
          <a:blipFill>
            <a:blip r:embed="rId5"/>
            <a:stretch>
              <a:fillRect/>
            </a:stretch>
          </a:blipFill>
        </p:spPr>
      </p:sp>
      <p:sp>
        <p:nvSpPr>
          <p:cNvPr id="20" name="Freeform 20"/>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6"/>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818875" cy="10287000"/>
            <a:chOff x="0" y="0"/>
            <a:chExt cx="10425167" cy="13716000"/>
          </a:xfrm>
        </p:grpSpPr>
        <p:pic>
          <p:nvPicPr>
            <p:cNvPr id="3" name="Picture 3"/>
            <p:cNvPicPr>
              <a:picLocks noChangeAspect="1"/>
            </p:cNvPicPr>
            <p:nvPr/>
          </p:nvPicPr>
          <p:blipFill>
            <a:blip r:embed="rId3">
              <a:alphaModFix amt="46000"/>
            </a:blip>
            <a:srcRect t="6144" b="6144"/>
            <a:stretch>
              <a:fillRect/>
            </a:stretch>
          </p:blipFill>
          <p:spPr>
            <a:xfrm>
              <a:off x="0" y="0"/>
              <a:ext cx="10425167" cy="13716000"/>
            </a:xfrm>
            <a:prstGeom prst="rect">
              <a:avLst/>
            </a:prstGeom>
          </p:spPr>
        </p:pic>
      </p:grpSp>
      <p:grpSp>
        <p:nvGrpSpPr>
          <p:cNvPr id="4" name="Group 4"/>
          <p:cNvGrpSpPr/>
          <p:nvPr/>
        </p:nvGrpSpPr>
        <p:grpSpPr>
          <a:xfrm>
            <a:off x="7794924" y="-108496"/>
            <a:ext cx="10493076" cy="10435581"/>
            <a:chOff x="0" y="-28575"/>
            <a:chExt cx="2763609" cy="2748466"/>
          </a:xfrm>
        </p:grpSpPr>
        <p:sp>
          <p:nvSpPr>
            <p:cNvPr id="5" name="Freeform 5"/>
            <p:cNvSpPr/>
            <p:nvPr/>
          </p:nvSpPr>
          <p:spPr>
            <a:xfrm>
              <a:off x="0" y="0"/>
              <a:ext cx="2763609" cy="2719891"/>
            </a:xfrm>
            <a:custGeom>
              <a:avLst/>
              <a:gdLst/>
              <a:ahLst/>
              <a:cxnLst/>
              <a:rect l="l" t="t" r="r" b="b"/>
              <a:pathLst>
                <a:path w="2763609" h="2719891">
                  <a:moveTo>
                    <a:pt x="0" y="0"/>
                  </a:moveTo>
                  <a:lnTo>
                    <a:pt x="2763609" y="0"/>
                  </a:lnTo>
                  <a:lnTo>
                    <a:pt x="2763609" y="2719891"/>
                  </a:lnTo>
                  <a:lnTo>
                    <a:pt x="0" y="2719891"/>
                  </a:lnTo>
                  <a:close/>
                </a:path>
              </a:pathLst>
            </a:custGeom>
            <a:solidFill>
              <a:srgbClr val="FFFFFF"/>
            </a:solidFill>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794924" y="0"/>
            <a:ext cx="473042" cy="3965267"/>
            <a:chOff x="0" y="0"/>
            <a:chExt cx="124587" cy="1044350"/>
          </a:xfrm>
        </p:grpSpPr>
        <p:sp>
          <p:nvSpPr>
            <p:cNvPr id="8" name="Freeform 8"/>
            <p:cNvSpPr/>
            <p:nvPr/>
          </p:nvSpPr>
          <p:spPr>
            <a:xfrm>
              <a:off x="0" y="0"/>
              <a:ext cx="124587" cy="1044350"/>
            </a:xfrm>
            <a:custGeom>
              <a:avLst/>
              <a:gdLst/>
              <a:ahLst/>
              <a:cxnLst/>
              <a:rect l="l" t="t" r="r" b="b"/>
              <a:pathLst>
                <a:path w="124587" h="1044350">
                  <a:moveTo>
                    <a:pt x="0" y="0"/>
                  </a:moveTo>
                  <a:lnTo>
                    <a:pt x="124587" y="0"/>
                  </a:lnTo>
                  <a:lnTo>
                    <a:pt x="124587" y="1044350"/>
                  </a:lnTo>
                  <a:lnTo>
                    <a:pt x="0" y="1044350"/>
                  </a:lnTo>
                  <a:close/>
                </a:path>
              </a:pathLst>
            </a:custGeom>
            <a:solidFill>
              <a:srgbClr val="D26556"/>
            </a:solidFill>
          </p:spPr>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7788215" y="5830579"/>
            <a:ext cx="499785" cy="4496505"/>
            <a:chOff x="0" y="0"/>
            <a:chExt cx="131631" cy="1184265"/>
          </a:xfrm>
        </p:grpSpPr>
        <p:sp>
          <p:nvSpPr>
            <p:cNvPr id="11" name="Freeform 11"/>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D26556"/>
            </a:solidFill>
          </p:spPr>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8648502" y="671122"/>
            <a:ext cx="9081194" cy="8944756"/>
          </a:xfrm>
          <a:prstGeom prst="rect">
            <a:avLst/>
          </a:prstGeom>
        </p:spPr>
        <p:txBody>
          <a:bodyPr lIns="0" tIns="0" rIns="0" bIns="0" rtlCol="0" anchor="t">
            <a:spAutoFit/>
          </a:bodyPr>
          <a:lstStyle/>
          <a:p>
            <a:pPr>
              <a:lnSpc>
                <a:spcPct val="150000"/>
              </a:lnSpc>
            </a:pPr>
            <a:r>
              <a:rPr lang="en-US" sz="3000" dirty="0">
                <a:solidFill>
                  <a:srgbClr val="000000"/>
                </a:solidFill>
                <a:latin typeface="League Spartan Bold"/>
              </a:rPr>
              <a:t>The Building Code Act is the legislative framework governing the construction, renovation and change-of-use of a building. The </a:t>
            </a:r>
            <a:r>
              <a:rPr lang="en-US" sz="3000" u="sng" dirty="0">
                <a:solidFill>
                  <a:srgbClr val="000000"/>
                </a:solidFill>
                <a:latin typeface="League Spartan Bold"/>
                <a:hlinkClick r:id="rId4" tooltip="http://www.mah.gov.on.ca/Page10547.aspx"/>
              </a:rPr>
              <a:t>Ontario Building Code (OBC)</a:t>
            </a:r>
            <a:r>
              <a:rPr lang="en-US" sz="3000" dirty="0">
                <a:solidFill>
                  <a:srgbClr val="000000"/>
                </a:solidFill>
                <a:latin typeface="League Spartan Bold"/>
              </a:rPr>
              <a:t> is a regulation under the Act that establishes detailed technical and administrative requirements as well as minimum standards for building construction. The Act was amended on January 1, 2015 to include requirements that enhance accessibility in newly constructed buildings and existing buildings that are to be extensively renovated.  </a:t>
            </a:r>
          </a:p>
        </p:txBody>
      </p:sp>
      <p:sp>
        <p:nvSpPr>
          <p:cNvPr id="14" name="TextBox 14"/>
          <p:cNvSpPr txBox="1"/>
          <p:nvPr/>
        </p:nvSpPr>
        <p:spPr>
          <a:xfrm>
            <a:off x="1008346" y="3340302"/>
            <a:ext cx="6208728" cy="3952875"/>
          </a:xfrm>
          <a:prstGeom prst="rect">
            <a:avLst/>
          </a:prstGeom>
        </p:spPr>
        <p:txBody>
          <a:bodyPr lIns="0" tIns="0" rIns="0" bIns="0" rtlCol="0" anchor="t">
            <a:spAutoFit/>
          </a:bodyPr>
          <a:lstStyle/>
          <a:p>
            <a:pPr>
              <a:lnSpc>
                <a:spcPts val="10500"/>
              </a:lnSpc>
            </a:pPr>
            <a:r>
              <a:rPr lang="en-US" sz="7500">
                <a:solidFill>
                  <a:srgbClr val="FFFFFF"/>
                </a:solidFill>
                <a:latin typeface="League Spartan Bold"/>
              </a:rPr>
              <a:t>Ontario Building Code</a:t>
            </a:r>
          </a:p>
        </p:txBody>
      </p:sp>
      <p:sp>
        <p:nvSpPr>
          <p:cNvPr id="15" name="Freeform 15"/>
          <p:cNvSpPr/>
          <p:nvPr/>
        </p:nvSpPr>
        <p:spPr>
          <a:xfrm>
            <a:off x="16163834" y="8726982"/>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5"/>
            <a:stretch>
              <a:fillRect/>
            </a:stretch>
          </a:blipFill>
        </p:spPr>
      </p:sp>
      <p:sp>
        <p:nvSpPr>
          <p:cNvPr id="16" name="Freeform 16"/>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6"/>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818875" cy="10287000"/>
            <a:chOff x="0" y="0"/>
            <a:chExt cx="10425167" cy="13716000"/>
          </a:xfrm>
        </p:grpSpPr>
        <p:pic>
          <p:nvPicPr>
            <p:cNvPr id="3" name="Picture 3"/>
            <p:cNvPicPr>
              <a:picLocks noChangeAspect="1"/>
            </p:cNvPicPr>
            <p:nvPr/>
          </p:nvPicPr>
          <p:blipFill>
            <a:blip r:embed="rId2">
              <a:alphaModFix amt="46000"/>
            </a:blip>
            <a:srcRect l="24680" r="24680"/>
            <a:stretch>
              <a:fillRect/>
            </a:stretch>
          </p:blipFill>
          <p:spPr>
            <a:xfrm>
              <a:off x="0" y="0"/>
              <a:ext cx="10425167" cy="13716000"/>
            </a:xfrm>
            <a:prstGeom prst="rect">
              <a:avLst/>
            </a:prstGeom>
          </p:spPr>
        </p:pic>
      </p:grpSp>
      <p:grpSp>
        <p:nvGrpSpPr>
          <p:cNvPr id="4" name="Group 4"/>
          <p:cNvGrpSpPr/>
          <p:nvPr/>
        </p:nvGrpSpPr>
        <p:grpSpPr>
          <a:xfrm>
            <a:off x="7794924" y="0"/>
            <a:ext cx="10493076" cy="10366849"/>
            <a:chOff x="0" y="0"/>
            <a:chExt cx="2763609" cy="2719891"/>
          </a:xfrm>
        </p:grpSpPr>
        <p:sp>
          <p:nvSpPr>
            <p:cNvPr id="5" name="Freeform 5"/>
            <p:cNvSpPr/>
            <p:nvPr/>
          </p:nvSpPr>
          <p:spPr>
            <a:xfrm>
              <a:off x="0" y="0"/>
              <a:ext cx="2763609" cy="2719891"/>
            </a:xfrm>
            <a:custGeom>
              <a:avLst/>
              <a:gdLst/>
              <a:ahLst/>
              <a:cxnLst/>
              <a:rect l="l" t="t" r="r" b="b"/>
              <a:pathLst>
                <a:path w="2763609" h="2719891">
                  <a:moveTo>
                    <a:pt x="0" y="0"/>
                  </a:moveTo>
                  <a:lnTo>
                    <a:pt x="2763609" y="0"/>
                  </a:lnTo>
                  <a:lnTo>
                    <a:pt x="2763609" y="2719891"/>
                  </a:lnTo>
                  <a:lnTo>
                    <a:pt x="0" y="2719891"/>
                  </a:lnTo>
                  <a:close/>
                </a:path>
              </a:pathLst>
            </a:custGeom>
            <a:solidFill>
              <a:srgbClr val="FFFFFF"/>
            </a:solidFill>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794924" y="0"/>
            <a:ext cx="494844" cy="3965267"/>
            <a:chOff x="0" y="0"/>
            <a:chExt cx="130329" cy="1044350"/>
          </a:xfrm>
        </p:grpSpPr>
        <p:sp>
          <p:nvSpPr>
            <p:cNvPr id="8" name="Freeform 8"/>
            <p:cNvSpPr/>
            <p:nvPr/>
          </p:nvSpPr>
          <p:spPr>
            <a:xfrm>
              <a:off x="0" y="0"/>
              <a:ext cx="130329" cy="1044350"/>
            </a:xfrm>
            <a:custGeom>
              <a:avLst/>
              <a:gdLst/>
              <a:ahLst/>
              <a:cxnLst/>
              <a:rect l="l" t="t" r="r" b="b"/>
              <a:pathLst>
                <a:path w="130329" h="1044350">
                  <a:moveTo>
                    <a:pt x="0" y="0"/>
                  </a:moveTo>
                  <a:lnTo>
                    <a:pt x="130329" y="0"/>
                  </a:lnTo>
                  <a:lnTo>
                    <a:pt x="130329" y="1044350"/>
                  </a:lnTo>
                  <a:lnTo>
                    <a:pt x="0" y="1044350"/>
                  </a:lnTo>
                  <a:close/>
                </a:path>
              </a:pathLst>
            </a:custGeom>
            <a:solidFill>
              <a:srgbClr val="D26556"/>
            </a:solidFill>
          </p:spPr>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7788215" y="5830579"/>
            <a:ext cx="499785" cy="4496505"/>
            <a:chOff x="0" y="0"/>
            <a:chExt cx="131631" cy="1184265"/>
          </a:xfrm>
        </p:grpSpPr>
        <p:sp>
          <p:nvSpPr>
            <p:cNvPr id="11" name="Freeform 11"/>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D26556"/>
            </a:solidFill>
          </p:spPr>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43671" y="3782417"/>
            <a:ext cx="6468684" cy="2619375"/>
          </a:xfrm>
          <a:prstGeom prst="rect">
            <a:avLst/>
          </a:prstGeom>
        </p:spPr>
        <p:txBody>
          <a:bodyPr lIns="0" tIns="0" rIns="0" bIns="0" rtlCol="0" anchor="t">
            <a:spAutoFit/>
          </a:bodyPr>
          <a:lstStyle/>
          <a:p>
            <a:pPr>
              <a:lnSpc>
                <a:spcPts val="10500"/>
              </a:lnSpc>
            </a:pPr>
            <a:r>
              <a:rPr lang="en-US" sz="7500">
                <a:solidFill>
                  <a:srgbClr val="FFFFFF"/>
                </a:solidFill>
                <a:latin typeface="League Spartan Bold"/>
              </a:rPr>
              <a:t>Barriers to Accessibility</a:t>
            </a:r>
          </a:p>
        </p:txBody>
      </p:sp>
      <p:sp>
        <p:nvSpPr>
          <p:cNvPr id="14" name="TextBox 14"/>
          <p:cNvSpPr txBox="1"/>
          <p:nvPr/>
        </p:nvSpPr>
        <p:spPr>
          <a:xfrm>
            <a:off x="8639358" y="1528565"/>
            <a:ext cx="9081194" cy="5746445"/>
          </a:xfrm>
          <a:prstGeom prst="rect">
            <a:avLst/>
          </a:prstGeom>
        </p:spPr>
        <p:txBody>
          <a:bodyPr lIns="0" tIns="0" rIns="0" bIns="0" rtlCol="0" anchor="t">
            <a:spAutoFit/>
          </a:bodyPr>
          <a:lstStyle/>
          <a:p>
            <a:pPr>
              <a:lnSpc>
                <a:spcPct val="150000"/>
              </a:lnSpc>
            </a:pPr>
            <a:r>
              <a:rPr lang="en-US" sz="3599" dirty="0">
                <a:solidFill>
                  <a:srgbClr val="000000"/>
                </a:solidFill>
                <a:latin typeface="League Spartan Bold"/>
              </a:rPr>
              <a:t>A barrier is a circumstance or obstacle that keeps people apart. For people with disabilities, barriers can take many forms, including attitudinal, communication, physical, policy, programmatic, technological, social, and transportation</a:t>
            </a:r>
          </a:p>
        </p:txBody>
      </p:sp>
      <p:sp>
        <p:nvSpPr>
          <p:cNvPr id="15" name="Freeform 15"/>
          <p:cNvSpPr/>
          <p:nvPr/>
        </p:nvSpPr>
        <p:spPr>
          <a:xfrm>
            <a:off x="16163834" y="8726982"/>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3"/>
            <a:stretch>
              <a:fillRect/>
            </a:stretch>
          </a:blipFill>
        </p:spPr>
      </p:sp>
      <p:sp>
        <p:nvSpPr>
          <p:cNvPr id="16" name="Freeform 16"/>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4"/>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602431" y="2185791"/>
            <a:ext cx="13083137" cy="5982345"/>
          </a:xfrm>
          <a:prstGeom prst="rect">
            <a:avLst/>
          </a:prstGeom>
        </p:spPr>
        <p:txBody>
          <a:bodyPr lIns="0" tIns="0" rIns="0" bIns="0" rtlCol="0" anchor="t">
            <a:spAutoFit/>
          </a:bodyPr>
          <a:lstStyle/>
          <a:p>
            <a:pPr algn="ctr">
              <a:lnSpc>
                <a:spcPts val="13999"/>
              </a:lnSpc>
            </a:pPr>
            <a:r>
              <a:rPr lang="en-US" sz="9999">
                <a:solidFill>
                  <a:srgbClr val="FFFFFF"/>
                </a:solidFill>
                <a:latin typeface="League Spartan Bold"/>
              </a:rPr>
              <a:t>Accessibility Shortcomings </a:t>
            </a:r>
          </a:p>
          <a:p>
            <a:pPr algn="ctr">
              <a:lnSpc>
                <a:spcPts val="11339"/>
              </a:lnSpc>
            </a:pPr>
            <a:endParaRPr lang="en-US" sz="9999">
              <a:solidFill>
                <a:srgbClr val="FFFFFF"/>
              </a:solidFill>
              <a:latin typeface="League Spartan Bold"/>
            </a:endParaRPr>
          </a:p>
          <a:p>
            <a:pPr algn="ctr">
              <a:lnSpc>
                <a:spcPts val="7979"/>
              </a:lnSpc>
            </a:pPr>
            <a:r>
              <a:rPr lang="en-US" sz="5699">
                <a:solidFill>
                  <a:srgbClr val="FFFFFF"/>
                </a:solidFill>
                <a:latin typeface="League Spartan Bold"/>
              </a:rPr>
              <a:t> 7 Cases to remember</a:t>
            </a:r>
          </a:p>
        </p:txBody>
      </p:sp>
      <p:grpSp>
        <p:nvGrpSpPr>
          <p:cNvPr id="6" name="Group 6"/>
          <p:cNvGrpSpPr/>
          <p:nvPr/>
        </p:nvGrpSpPr>
        <p:grpSpPr>
          <a:xfrm>
            <a:off x="0" y="9085352"/>
            <a:ext cx="18288000" cy="1287695"/>
            <a:chOff x="0" y="0"/>
            <a:chExt cx="4816593" cy="339146"/>
          </a:xfrm>
        </p:grpSpPr>
        <p:sp>
          <p:nvSpPr>
            <p:cNvPr id="7" name="Freeform 7"/>
            <p:cNvSpPr/>
            <p:nvPr/>
          </p:nvSpPr>
          <p:spPr>
            <a:xfrm>
              <a:off x="0" y="0"/>
              <a:ext cx="4816592" cy="339146"/>
            </a:xfrm>
            <a:custGeom>
              <a:avLst/>
              <a:gdLst/>
              <a:ahLst/>
              <a:cxnLst/>
              <a:rect l="l" t="t" r="r" b="b"/>
              <a:pathLst>
                <a:path w="4816592" h="339146">
                  <a:moveTo>
                    <a:pt x="0" y="0"/>
                  </a:moveTo>
                  <a:lnTo>
                    <a:pt x="4816592" y="0"/>
                  </a:lnTo>
                  <a:lnTo>
                    <a:pt x="4816592" y="339146"/>
                  </a:lnTo>
                  <a:lnTo>
                    <a:pt x="0" y="339146"/>
                  </a:lnTo>
                  <a:close/>
                </a:path>
              </a:pathLst>
            </a:custGeom>
            <a:solidFill>
              <a:srgbClr val="FFFF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8577711"/>
            <a:ext cx="18288000" cy="498116"/>
            <a:chOff x="0" y="0"/>
            <a:chExt cx="4816593" cy="131191"/>
          </a:xfrm>
        </p:grpSpPr>
        <p:sp>
          <p:nvSpPr>
            <p:cNvPr id="10" name="Freeform 10"/>
            <p:cNvSpPr/>
            <p:nvPr/>
          </p:nvSpPr>
          <p:spPr>
            <a:xfrm>
              <a:off x="0" y="0"/>
              <a:ext cx="4816592" cy="131191"/>
            </a:xfrm>
            <a:custGeom>
              <a:avLst/>
              <a:gdLst/>
              <a:ahLst/>
              <a:cxnLst/>
              <a:rect l="l" t="t" r="r" b="b"/>
              <a:pathLst>
                <a:path w="4816592" h="131191">
                  <a:moveTo>
                    <a:pt x="0" y="0"/>
                  </a:moveTo>
                  <a:lnTo>
                    <a:pt x="4816592" y="0"/>
                  </a:lnTo>
                  <a:lnTo>
                    <a:pt x="4816592" y="131191"/>
                  </a:lnTo>
                  <a:lnTo>
                    <a:pt x="0" y="131191"/>
                  </a:lnTo>
                  <a:close/>
                </a:path>
              </a:pathLst>
            </a:custGeom>
            <a:solidFill>
              <a:srgbClr val="E9613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052" y="1018778"/>
            <a:ext cx="18287996" cy="498116"/>
            <a:chOff x="0" y="0"/>
            <a:chExt cx="5694268" cy="103247"/>
          </a:xfrm>
        </p:grpSpPr>
        <p:sp>
          <p:nvSpPr>
            <p:cNvPr id="13" name="Freeform 13"/>
            <p:cNvSpPr/>
            <p:nvPr/>
          </p:nvSpPr>
          <p:spPr>
            <a:xfrm>
              <a:off x="0" y="0"/>
              <a:ext cx="5694268" cy="103247"/>
            </a:xfrm>
            <a:custGeom>
              <a:avLst/>
              <a:gdLst/>
              <a:ahLst/>
              <a:cxnLst/>
              <a:rect l="l" t="t" r="r" b="b"/>
              <a:pathLst>
                <a:path w="5694268" h="103247">
                  <a:moveTo>
                    <a:pt x="0" y="0"/>
                  </a:moveTo>
                  <a:lnTo>
                    <a:pt x="5694268" y="0"/>
                  </a:lnTo>
                  <a:lnTo>
                    <a:pt x="5694268" y="103247"/>
                  </a:lnTo>
                  <a:lnTo>
                    <a:pt x="0" y="103247"/>
                  </a:lnTo>
                  <a:close/>
                </a:path>
              </a:pathLst>
            </a:custGeom>
            <a:solidFill>
              <a:srgbClr val="E9613C"/>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6878409" y="9153916"/>
            <a:ext cx="1126120" cy="1093320"/>
          </a:xfrm>
          <a:custGeom>
            <a:avLst/>
            <a:gdLst/>
            <a:ahLst/>
            <a:cxnLst/>
            <a:rect l="l" t="t" r="r" b="b"/>
            <a:pathLst>
              <a:path w="1126120" h="1093320">
                <a:moveTo>
                  <a:pt x="0" y="0"/>
                </a:moveTo>
                <a:lnTo>
                  <a:pt x="1126120" y="0"/>
                </a:lnTo>
                <a:lnTo>
                  <a:pt x="1126120" y="1093320"/>
                </a:lnTo>
                <a:lnTo>
                  <a:pt x="0" y="1093320"/>
                </a:lnTo>
                <a:lnTo>
                  <a:pt x="0" y="0"/>
                </a:lnTo>
                <a:close/>
              </a:path>
            </a:pathLst>
          </a:custGeom>
          <a:blipFill>
            <a:blip r:embed="rId3"/>
            <a:stretch>
              <a:fillRect/>
            </a:stretch>
          </a:blipFill>
        </p:spPr>
      </p:sp>
      <p:sp>
        <p:nvSpPr>
          <p:cNvPr id="16" name="Freeform 16"/>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4"/>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5474862" y="0"/>
            <a:ext cx="12813138" cy="10287000"/>
            <a:chOff x="0" y="0"/>
            <a:chExt cx="3374654" cy="2709333"/>
          </a:xfrm>
        </p:grpSpPr>
        <p:sp>
          <p:nvSpPr>
            <p:cNvPr id="3" name="Freeform 3"/>
            <p:cNvSpPr/>
            <p:nvPr/>
          </p:nvSpPr>
          <p:spPr>
            <a:xfrm>
              <a:off x="0" y="0"/>
              <a:ext cx="3374654" cy="2709333"/>
            </a:xfrm>
            <a:custGeom>
              <a:avLst/>
              <a:gdLst/>
              <a:ahLst/>
              <a:cxnLst/>
              <a:rect l="l" t="t" r="r" b="b"/>
              <a:pathLst>
                <a:path w="3374654" h="2709333">
                  <a:moveTo>
                    <a:pt x="0" y="0"/>
                  </a:moveTo>
                  <a:lnTo>
                    <a:pt x="3374654" y="0"/>
                  </a:lnTo>
                  <a:lnTo>
                    <a:pt x="3374654" y="2709333"/>
                  </a:lnTo>
                  <a:lnTo>
                    <a:pt x="0" y="2709333"/>
                  </a:lnTo>
                  <a:close/>
                </a:path>
              </a:pathLst>
            </a:custGeom>
            <a:solidFill>
              <a:srgbClr val="FFFFFF"/>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08346" y="8444767"/>
            <a:ext cx="5506634" cy="282215"/>
          </a:xfrm>
          <a:custGeom>
            <a:avLst/>
            <a:gdLst/>
            <a:ahLst/>
            <a:cxnLst/>
            <a:rect l="l" t="t" r="r" b="b"/>
            <a:pathLst>
              <a:path w="5506634" h="282215">
                <a:moveTo>
                  <a:pt x="0" y="0"/>
                </a:moveTo>
                <a:lnTo>
                  <a:pt x="5506634" y="0"/>
                </a:lnTo>
                <a:lnTo>
                  <a:pt x="5506634" y="282215"/>
                </a:lnTo>
                <a:lnTo>
                  <a:pt x="0" y="2822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1028700" y="1900121"/>
            <a:ext cx="5486280" cy="6544646"/>
            <a:chOff x="0" y="0"/>
            <a:chExt cx="7315040" cy="8726195"/>
          </a:xfrm>
        </p:grpSpPr>
        <p:pic>
          <p:nvPicPr>
            <p:cNvPr id="7" name="Picture 7"/>
            <p:cNvPicPr>
              <a:picLocks noChangeAspect="1"/>
            </p:cNvPicPr>
            <p:nvPr/>
          </p:nvPicPr>
          <p:blipFill>
            <a:blip r:embed="rId5"/>
            <a:srcRect l="12490" r="24572"/>
            <a:stretch>
              <a:fillRect/>
            </a:stretch>
          </p:blipFill>
          <p:spPr>
            <a:xfrm>
              <a:off x="0" y="0"/>
              <a:ext cx="7315040" cy="8726195"/>
            </a:xfrm>
            <a:prstGeom prst="rect">
              <a:avLst/>
            </a:prstGeom>
          </p:spPr>
        </p:pic>
      </p:grpSp>
      <p:grpSp>
        <p:nvGrpSpPr>
          <p:cNvPr id="8" name="Group 8"/>
          <p:cNvGrpSpPr/>
          <p:nvPr/>
        </p:nvGrpSpPr>
        <p:grpSpPr>
          <a:xfrm>
            <a:off x="17729696" y="0"/>
            <a:ext cx="558304" cy="10287000"/>
            <a:chOff x="0" y="0"/>
            <a:chExt cx="147043" cy="2709333"/>
          </a:xfrm>
        </p:grpSpPr>
        <p:sp>
          <p:nvSpPr>
            <p:cNvPr id="9" name="Freeform 9"/>
            <p:cNvSpPr/>
            <p:nvPr/>
          </p:nvSpPr>
          <p:spPr>
            <a:xfrm>
              <a:off x="0" y="0"/>
              <a:ext cx="147043" cy="2709333"/>
            </a:xfrm>
            <a:custGeom>
              <a:avLst/>
              <a:gdLst/>
              <a:ahLst/>
              <a:cxnLst/>
              <a:rect l="l" t="t" r="r" b="b"/>
              <a:pathLst>
                <a:path w="147043" h="2709333">
                  <a:moveTo>
                    <a:pt x="0" y="0"/>
                  </a:moveTo>
                  <a:lnTo>
                    <a:pt x="147043" y="0"/>
                  </a:lnTo>
                  <a:lnTo>
                    <a:pt x="147043" y="2709333"/>
                  </a:lnTo>
                  <a:lnTo>
                    <a:pt x="0" y="2709333"/>
                  </a:lnTo>
                  <a:close/>
                </a:path>
              </a:pathLst>
            </a:custGeom>
            <a:solidFill>
              <a:srgbClr val="D26556"/>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6011411" y="483236"/>
            <a:ext cx="10152424" cy="986154"/>
          </a:xfrm>
          <a:prstGeom prst="rect">
            <a:avLst/>
          </a:prstGeom>
        </p:spPr>
        <p:txBody>
          <a:bodyPr lIns="0" tIns="0" rIns="0" bIns="0" rtlCol="0" anchor="t">
            <a:spAutoFit/>
          </a:bodyPr>
          <a:lstStyle/>
          <a:p>
            <a:pPr>
              <a:lnSpc>
                <a:spcPts val="8120"/>
              </a:lnSpc>
            </a:pPr>
            <a:r>
              <a:rPr lang="en-US" sz="5800">
                <a:solidFill>
                  <a:srgbClr val="E9613C"/>
                </a:solidFill>
                <a:latin typeface="League Spartan Bold"/>
              </a:rPr>
              <a:t>Case #1 - Parking Issue</a:t>
            </a:r>
          </a:p>
        </p:txBody>
      </p:sp>
      <p:sp>
        <p:nvSpPr>
          <p:cNvPr id="12" name="Freeform 12"/>
          <p:cNvSpPr/>
          <p:nvPr/>
        </p:nvSpPr>
        <p:spPr>
          <a:xfrm>
            <a:off x="852059" y="1780551"/>
            <a:ext cx="6805323" cy="6805323"/>
          </a:xfrm>
          <a:custGeom>
            <a:avLst/>
            <a:gdLst/>
            <a:ahLst/>
            <a:cxnLst/>
            <a:rect l="l" t="t" r="r" b="b"/>
            <a:pathLst>
              <a:path w="6805323" h="6805323">
                <a:moveTo>
                  <a:pt x="0" y="0"/>
                </a:moveTo>
                <a:lnTo>
                  <a:pt x="6805323" y="0"/>
                </a:lnTo>
                <a:lnTo>
                  <a:pt x="6805323" y="6805323"/>
                </a:lnTo>
                <a:lnTo>
                  <a:pt x="0" y="68053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6822356" y="2276171"/>
            <a:ext cx="10599964" cy="6540830"/>
          </a:xfrm>
          <a:prstGeom prst="rect">
            <a:avLst/>
          </a:prstGeom>
        </p:spPr>
        <p:txBody>
          <a:bodyPr lIns="0" tIns="0" rIns="0" bIns="0" rtlCol="0" anchor="t">
            <a:spAutoFit/>
          </a:bodyPr>
          <a:lstStyle/>
          <a:p>
            <a:pPr>
              <a:lnSpc>
                <a:spcPct val="150000"/>
              </a:lnSpc>
            </a:pPr>
            <a:r>
              <a:rPr lang="en-US" sz="3599" dirty="0">
                <a:solidFill>
                  <a:srgbClr val="000000"/>
                </a:solidFill>
                <a:latin typeface="League Spartan Bold"/>
              </a:rPr>
              <a:t>This design of the ramp adjacent to the accessibility parking spot is a dangerous design. As you can see the person using the wheelchair or walker will need to travel into traffic in order to access the ramp. There is a ramp in front of the spot but it will be blocked by the vehicle.</a:t>
            </a:r>
          </a:p>
          <a:p>
            <a:pPr>
              <a:lnSpc>
                <a:spcPts val="6119"/>
              </a:lnSpc>
            </a:pPr>
            <a:endParaRPr lang="en-US" sz="3599" dirty="0">
              <a:solidFill>
                <a:srgbClr val="000000"/>
              </a:solidFill>
              <a:latin typeface="League Spartan Bold"/>
            </a:endParaRPr>
          </a:p>
        </p:txBody>
      </p:sp>
      <p:sp>
        <p:nvSpPr>
          <p:cNvPr id="14" name="Freeform 14"/>
          <p:cNvSpPr/>
          <p:nvPr/>
        </p:nvSpPr>
        <p:spPr>
          <a:xfrm>
            <a:off x="16163834" y="8726982"/>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8"/>
            <a:stretch>
              <a:fillRect/>
            </a:stretch>
          </a:blipFill>
        </p:spPr>
      </p:sp>
      <p:sp>
        <p:nvSpPr>
          <p:cNvPr id="15" name="Freeform 15"/>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9"/>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5474862" y="0"/>
            <a:ext cx="12813138" cy="10287000"/>
            <a:chOff x="0" y="0"/>
            <a:chExt cx="3374654" cy="2709333"/>
          </a:xfrm>
        </p:grpSpPr>
        <p:sp>
          <p:nvSpPr>
            <p:cNvPr id="3" name="Freeform 3"/>
            <p:cNvSpPr/>
            <p:nvPr/>
          </p:nvSpPr>
          <p:spPr>
            <a:xfrm>
              <a:off x="0" y="0"/>
              <a:ext cx="3374654" cy="2709333"/>
            </a:xfrm>
            <a:custGeom>
              <a:avLst/>
              <a:gdLst/>
              <a:ahLst/>
              <a:cxnLst/>
              <a:rect l="l" t="t" r="r" b="b"/>
              <a:pathLst>
                <a:path w="3374654" h="2709333">
                  <a:moveTo>
                    <a:pt x="0" y="0"/>
                  </a:moveTo>
                  <a:lnTo>
                    <a:pt x="3374654" y="0"/>
                  </a:lnTo>
                  <a:lnTo>
                    <a:pt x="3374654" y="2709333"/>
                  </a:lnTo>
                  <a:lnTo>
                    <a:pt x="0" y="2709333"/>
                  </a:lnTo>
                  <a:close/>
                </a:path>
              </a:pathLst>
            </a:custGeom>
            <a:solidFill>
              <a:srgbClr val="FFFFFF"/>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08346" y="8444767"/>
            <a:ext cx="5506634" cy="282215"/>
          </a:xfrm>
          <a:custGeom>
            <a:avLst/>
            <a:gdLst/>
            <a:ahLst/>
            <a:cxnLst/>
            <a:rect l="l" t="t" r="r" b="b"/>
            <a:pathLst>
              <a:path w="5506634" h="282215">
                <a:moveTo>
                  <a:pt x="0" y="0"/>
                </a:moveTo>
                <a:lnTo>
                  <a:pt x="5506634" y="0"/>
                </a:lnTo>
                <a:lnTo>
                  <a:pt x="5506634" y="282215"/>
                </a:lnTo>
                <a:lnTo>
                  <a:pt x="0" y="282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028700" y="1900121"/>
            <a:ext cx="5486280" cy="6544646"/>
            <a:chOff x="0" y="0"/>
            <a:chExt cx="7315040" cy="8726195"/>
          </a:xfrm>
        </p:grpSpPr>
        <p:pic>
          <p:nvPicPr>
            <p:cNvPr id="7" name="Picture 7"/>
            <p:cNvPicPr>
              <a:picLocks noChangeAspect="1"/>
            </p:cNvPicPr>
            <p:nvPr/>
          </p:nvPicPr>
          <p:blipFill>
            <a:blip r:embed="rId4"/>
            <a:srcRect t="5418" b="5418"/>
            <a:stretch>
              <a:fillRect/>
            </a:stretch>
          </p:blipFill>
          <p:spPr>
            <a:xfrm>
              <a:off x="0" y="0"/>
              <a:ext cx="7315040" cy="8726195"/>
            </a:xfrm>
            <a:prstGeom prst="rect">
              <a:avLst/>
            </a:prstGeom>
          </p:spPr>
        </p:pic>
      </p:grpSp>
      <p:grpSp>
        <p:nvGrpSpPr>
          <p:cNvPr id="8" name="Group 8"/>
          <p:cNvGrpSpPr/>
          <p:nvPr/>
        </p:nvGrpSpPr>
        <p:grpSpPr>
          <a:xfrm>
            <a:off x="17761789" y="0"/>
            <a:ext cx="544871" cy="10287000"/>
            <a:chOff x="0" y="0"/>
            <a:chExt cx="143505" cy="2709333"/>
          </a:xfrm>
        </p:grpSpPr>
        <p:sp>
          <p:nvSpPr>
            <p:cNvPr id="9" name="Freeform 9"/>
            <p:cNvSpPr/>
            <p:nvPr/>
          </p:nvSpPr>
          <p:spPr>
            <a:xfrm>
              <a:off x="0" y="0"/>
              <a:ext cx="143505" cy="2709333"/>
            </a:xfrm>
            <a:custGeom>
              <a:avLst/>
              <a:gdLst/>
              <a:ahLst/>
              <a:cxnLst/>
              <a:rect l="l" t="t" r="r" b="b"/>
              <a:pathLst>
                <a:path w="143505" h="2709333">
                  <a:moveTo>
                    <a:pt x="0" y="0"/>
                  </a:moveTo>
                  <a:lnTo>
                    <a:pt x="143505" y="0"/>
                  </a:lnTo>
                  <a:lnTo>
                    <a:pt x="143505" y="2709333"/>
                  </a:lnTo>
                  <a:lnTo>
                    <a:pt x="0" y="2709333"/>
                  </a:lnTo>
                  <a:close/>
                </a:path>
              </a:pathLst>
            </a:custGeom>
            <a:solidFill>
              <a:srgbClr val="D26556"/>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825940" y="1720889"/>
            <a:ext cx="6864986" cy="6864986"/>
          </a:xfrm>
          <a:custGeom>
            <a:avLst/>
            <a:gdLst/>
            <a:ahLst/>
            <a:cxnLst/>
            <a:rect l="l" t="t" r="r" b="b"/>
            <a:pathLst>
              <a:path w="6864986" h="6864986">
                <a:moveTo>
                  <a:pt x="0" y="0"/>
                </a:moveTo>
                <a:lnTo>
                  <a:pt x="6864986" y="0"/>
                </a:lnTo>
                <a:lnTo>
                  <a:pt x="6864986" y="6864985"/>
                </a:lnTo>
                <a:lnTo>
                  <a:pt x="0" y="68649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5978986" y="441909"/>
            <a:ext cx="11280314" cy="986154"/>
          </a:xfrm>
          <a:prstGeom prst="rect">
            <a:avLst/>
          </a:prstGeom>
        </p:spPr>
        <p:txBody>
          <a:bodyPr lIns="0" tIns="0" rIns="0" bIns="0" rtlCol="0" anchor="t">
            <a:spAutoFit/>
          </a:bodyPr>
          <a:lstStyle/>
          <a:p>
            <a:pPr>
              <a:lnSpc>
                <a:spcPts val="8120"/>
              </a:lnSpc>
            </a:pPr>
            <a:r>
              <a:rPr lang="en-US" sz="5800">
                <a:solidFill>
                  <a:srgbClr val="E9613C"/>
                </a:solidFill>
                <a:latin typeface="League Spartan Bold"/>
              </a:rPr>
              <a:t>Case #2 - Parking Issue</a:t>
            </a:r>
          </a:p>
        </p:txBody>
      </p:sp>
      <p:sp>
        <p:nvSpPr>
          <p:cNvPr id="13" name="TextBox 13"/>
          <p:cNvSpPr txBox="1"/>
          <p:nvPr/>
        </p:nvSpPr>
        <p:spPr>
          <a:xfrm>
            <a:off x="6910581" y="1720889"/>
            <a:ext cx="10599964" cy="7409721"/>
          </a:xfrm>
          <a:prstGeom prst="rect">
            <a:avLst/>
          </a:prstGeom>
        </p:spPr>
        <p:txBody>
          <a:bodyPr lIns="0" tIns="0" rIns="0" bIns="0" rtlCol="0" anchor="t">
            <a:spAutoFit/>
          </a:bodyPr>
          <a:lstStyle/>
          <a:p>
            <a:pPr>
              <a:lnSpc>
                <a:spcPct val="150000"/>
              </a:lnSpc>
            </a:pPr>
            <a:r>
              <a:rPr lang="en-US" sz="3600" dirty="0">
                <a:solidFill>
                  <a:srgbClr val="000000"/>
                </a:solidFill>
                <a:latin typeface="League Spartan Bold"/>
              </a:rPr>
              <a:t>Here are more dangerous and illegal parking issues. You can see the accessible parking spot beside the fire hydrant and the ramp is around the other side of the sidewalk parking spot. When the vehicle parks in that vacant spot therefore no access to the ramp. There is no accessible parking spot where the ramp is located.</a:t>
            </a:r>
          </a:p>
          <a:p>
            <a:pPr>
              <a:lnSpc>
                <a:spcPct val="150000"/>
              </a:lnSpc>
            </a:pPr>
            <a:endParaRPr lang="en-US" sz="3600" dirty="0">
              <a:solidFill>
                <a:srgbClr val="000000"/>
              </a:solidFill>
              <a:latin typeface="League Spartan Bold"/>
            </a:endParaRPr>
          </a:p>
        </p:txBody>
      </p:sp>
      <p:sp>
        <p:nvSpPr>
          <p:cNvPr id="14" name="Freeform 14"/>
          <p:cNvSpPr/>
          <p:nvPr/>
        </p:nvSpPr>
        <p:spPr>
          <a:xfrm>
            <a:off x="16163834" y="8766746"/>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7"/>
            <a:stretch>
              <a:fillRect/>
            </a:stretch>
          </a:blipFill>
        </p:spPr>
      </p:sp>
      <p:sp>
        <p:nvSpPr>
          <p:cNvPr id="15" name="Freeform 15"/>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8"/>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5474862" y="0"/>
            <a:ext cx="12813138" cy="10287000"/>
            <a:chOff x="0" y="0"/>
            <a:chExt cx="3374654" cy="2709333"/>
          </a:xfrm>
        </p:grpSpPr>
        <p:sp>
          <p:nvSpPr>
            <p:cNvPr id="3" name="Freeform 3"/>
            <p:cNvSpPr/>
            <p:nvPr/>
          </p:nvSpPr>
          <p:spPr>
            <a:xfrm>
              <a:off x="0" y="0"/>
              <a:ext cx="3374654" cy="2709333"/>
            </a:xfrm>
            <a:custGeom>
              <a:avLst/>
              <a:gdLst/>
              <a:ahLst/>
              <a:cxnLst/>
              <a:rect l="l" t="t" r="r" b="b"/>
              <a:pathLst>
                <a:path w="3374654" h="2709333">
                  <a:moveTo>
                    <a:pt x="0" y="0"/>
                  </a:moveTo>
                  <a:lnTo>
                    <a:pt x="3374654" y="0"/>
                  </a:lnTo>
                  <a:lnTo>
                    <a:pt x="3374654" y="2709333"/>
                  </a:lnTo>
                  <a:lnTo>
                    <a:pt x="0" y="2709333"/>
                  </a:lnTo>
                  <a:close/>
                </a:path>
              </a:pathLst>
            </a:custGeom>
            <a:solidFill>
              <a:srgbClr val="FFFFFF"/>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08346" y="8444767"/>
            <a:ext cx="5506634" cy="282215"/>
          </a:xfrm>
          <a:custGeom>
            <a:avLst/>
            <a:gdLst/>
            <a:ahLst/>
            <a:cxnLst/>
            <a:rect l="l" t="t" r="r" b="b"/>
            <a:pathLst>
              <a:path w="5506634" h="282215">
                <a:moveTo>
                  <a:pt x="0" y="0"/>
                </a:moveTo>
                <a:lnTo>
                  <a:pt x="5506634" y="0"/>
                </a:lnTo>
                <a:lnTo>
                  <a:pt x="5506634" y="282215"/>
                </a:lnTo>
                <a:lnTo>
                  <a:pt x="0" y="282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028700" y="2165358"/>
            <a:ext cx="6669537" cy="6500890"/>
            <a:chOff x="0" y="0"/>
            <a:chExt cx="8892717" cy="8667853"/>
          </a:xfrm>
        </p:grpSpPr>
        <p:pic>
          <p:nvPicPr>
            <p:cNvPr id="7" name="Picture 7"/>
            <p:cNvPicPr>
              <a:picLocks noChangeAspect="1"/>
            </p:cNvPicPr>
            <p:nvPr/>
          </p:nvPicPr>
          <p:blipFill>
            <a:blip r:embed="rId4"/>
            <a:srcRect l="20401" r="3054"/>
            <a:stretch>
              <a:fillRect/>
            </a:stretch>
          </p:blipFill>
          <p:spPr>
            <a:xfrm>
              <a:off x="0" y="0"/>
              <a:ext cx="8892717" cy="8667853"/>
            </a:xfrm>
            <a:prstGeom prst="rect">
              <a:avLst/>
            </a:prstGeom>
          </p:spPr>
        </p:pic>
      </p:grpSp>
      <p:grpSp>
        <p:nvGrpSpPr>
          <p:cNvPr id="8" name="Group 8"/>
          <p:cNvGrpSpPr/>
          <p:nvPr/>
        </p:nvGrpSpPr>
        <p:grpSpPr>
          <a:xfrm>
            <a:off x="17794699" y="0"/>
            <a:ext cx="493301" cy="10287000"/>
            <a:chOff x="0" y="0"/>
            <a:chExt cx="129923" cy="2709333"/>
          </a:xfrm>
        </p:grpSpPr>
        <p:sp>
          <p:nvSpPr>
            <p:cNvPr id="9" name="Freeform 9"/>
            <p:cNvSpPr/>
            <p:nvPr/>
          </p:nvSpPr>
          <p:spPr>
            <a:xfrm>
              <a:off x="0" y="0"/>
              <a:ext cx="129923" cy="2709333"/>
            </a:xfrm>
            <a:custGeom>
              <a:avLst/>
              <a:gdLst/>
              <a:ahLst/>
              <a:cxnLst/>
              <a:rect l="l" t="t" r="r" b="b"/>
              <a:pathLst>
                <a:path w="129923" h="2709333">
                  <a:moveTo>
                    <a:pt x="0" y="0"/>
                  </a:moveTo>
                  <a:lnTo>
                    <a:pt x="129923" y="0"/>
                  </a:lnTo>
                  <a:lnTo>
                    <a:pt x="129923" y="2709333"/>
                  </a:lnTo>
                  <a:lnTo>
                    <a:pt x="0" y="2709333"/>
                  </a:lnTo>
                  <a:close/>
                </a:path>
              </a:pathLst>
            </a:custGeom>
            <a:solidFill>
              <a:srgbClr val="D26556"/>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814004" y="1973687"/>
            <a:ext cx="6884233" cy="6884233"/>
          </a:xfrm>
          <a:custGeom>
            <a:avLst/>
            <a:gdLst/>
            <a:ahLst/>
            <a:cxnLst/>
            <a:rect l="l" t="t" r="r" b="b"/>
            <a:pathLst>
              <a:path w="6884233" h="6884233">
                <a:moveTo>
                  <a:pt x="0" y="0"/>
                </a:moveTo>
                <a:lnTo>
                  <a:pt x="6884233" y="0"/>
                </a:lnTo>
                <a:lnTo>
                  <a:pt x="6884233" y="6884233"/>
                </a:lnTo>
                <a:lnTo>
                  <a:pt x="0" y="68842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5702073" y="438468"/>
            <a:ext cx="11280314" cy="1002664"/>
          </a:xfrm>
          <a:prstGeom prst="rect">
            <a:avLst/>
          </a:prstGeom>
        </p:spPr>
        <p:txBody>
          <a:bodyPr lIns="0" tIns="0" rIns="0" bIns="0" rtlCol="0" anchor="t">
            <a:spAutoFit/>
          </a:bodyPr>
          <a:lstStyle/>
          <a:p>
            <a:pPr>
              <a:lnSpc>
                <a:spcPts val="8260"/>
              </a:lnSpc>
            </a:pPr>
            <a:r>
              <a:rPr lang="en-US" sz="5900">
                <a:solidFill>
                  <a:srgbClr val="E9613C"/>
                </a:solidFill>
                <a:latin typeface="League Spartan Bold"/>
              </a:rPr>
              <a:t>Case #3 - Parking Issue</a:t>
            </a:r>
          </a:p>
        </p:txBody>
      </p:sp>
      <p:sp>
        <p:nvSpPr>
          <p:cNvPr id="13" name="TextBox 13"/>
          <p:cNvSpPr txBox="1"/>
          <p:nvPr/>
        </p:nvSpPr>
        <p:spPr>
          <a:xfrm>
            <a:off x="8218785" y="2115066"/>
            <a:ext cx="8186544" cy="4916731"/>
          </a:xfrm>
          <a:prstGeom prst="rect">
            <a:avLst/>
          </a:prstGeom>
        </p:spPr>
        <p:txBody>
          <a:bodyPr lIns="0" tIns="0" rIns="0" bIns="0" rtlCol="0" anchor="t">
            <a:spAutoFit/>
          </a:bodyPr>
          <a:lstStyle/>
          <a:p>
            <a:pPr>
              <a:lnSpc>
                <a:spcPct val="150000"/>
              </a:lnSpc>
            </a:pPr>
            <a:r>
              <a:rPr lang="en-US" sz="3600" dirty="0">
                <a:solidFill>
                  <a:srgbClr val="000000"/>
                </a:solidFill>
                <a:latin typeface="League Spartan Bold"/>
              </a:rPr>
              <a:t>In this slide it’s the most reasonably designed accessibility parking spot the only issue is the narrow sidewalk that could cause issues with powered wheelchairs and walkers.</a:t>
            </a:r>
          </a:p>
        </p:txBody>
      </p:sp>
      <p:sp>
        <p:nvSpPr>
          <p:cNvPr id="14" name="Freeform 14"/>
          <p:cNvSpPr/>
          <p:nvPr/>
        </p:nvSpPr>
        <p:spPr>
          <a:xfrm>
            <a:off x="16163834" y="8726982"/>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7"/>
            <a:stretch>
              <a:fillRect/>
            </a:stretch>
          </a:blipFill>
        </p:spPr>
      </p:sp>
      <p:sp>
        <p:nvSpPr>
          <p:cNvPr id="15" name="Freeform 15"/>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8"/>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5107155" y="0"/>
            <a:ext cx="13180845" cy="10287000"/>
            <a:chOff x="0" y="0"/>
            <a:chExt cx="3471498" cy="2709333"/>
          </a:xfrm>
        </p:grpSpPr>
        <p:sp>
          <p:nvSpPr>
            <p:cNvPr id="3" name="Freeform 3"/>
            <p:cNvSpPr/>
            <p:nvPr/>
          </p:nvSpPr>
          <p:spPr>
            <a:xfrm>
              <a:off x="0" y="0"/>
              <a:ext cx="3471498" cy="2709333"/>
            </a:xfrm>
            <a:custGeom>
              <a:avLst/>
              <a:gdLst/>
              <a:ahLst/>
              <a:cxnLst/>
              <a:rect l="l" t="t" r="r" b="b"/>
              <a:pathLst>
                <a:path w="3471498" h="2709333">
                  <a:moveTo>
                    <a:pt x="0" y="0"/>
                  </a:moveTo>
                  <a:lnTo>
                    <a:pt x="3471498" y="0"/>
                  </a:lnTo>
                  <a:lnTo>
                    <a:pt x="3471498" y="2709333"/>
                  </a:lnTo>
                  <a:lnTo>
                    <a:pt x="0" y="2709333"/>
                  </a:lnTo>
                  <a:close/>
                </a:path>
              </a:pathLst>
            </a:custGeom>
            <a:solidFill>
              <a:srgbClr val="FFFFFF"/>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43857" y="1600694"/>
            <a:ext cx="5035932" cy="7114074"/>
          </a:xfrm>
          <a:custGeom>
            <a:avLst/>
            <a:gdLst/>
            <a:ahLst/>
            <a:cxnLst/>
            <a:rect l="l" t="t" r="r" b="b"/>
            <a:pathLst>
              <a:path w="5035932" h="7114074">
                <a:moveTo>
                  <a:pt x="0" y="0"/>
                </a:moveTo>
                <a:lnTo>
                  <a:pt x="5035932" y="0"/>
                </a:lnTo>
                <a:lnTo>
                  <a:pt x="5035932" y="7114073"/>
                </a:lnTo>
                <a:lnTo>
                  <a:pt x="0" y="7114073"/>
                </a:lnTo>
                <a:lnTo>
                  <a:pt x="0" y="0"/>
                </a:lnTo>
                <a:close/>
              </a:path>
            </a:pathLst>
          </a:custGeom>
          <a:blipFill>
            <a:blip r:embed="rId2"/>
            <a:stretch>
              <a:fillRect t="-4960" r="-15799" b="-4560"/>
            </a:stretch>
          </a:blipFill>
        </p:spPr>
      </p:sp>
      <p:sp>
        <p:nvSpPr>
          <p:cNvPr id="6" name="Freeform 6"/>
          <p:cNvSpPr/>
          <p:nvPr/>
        </p:nvSpPr>
        <p:spPr>
          <a:xfrm>
            <a:off x="6057421" y="1600694"/>
            <a:ext cx="5121594" cy="7126288"/>
          </a:xfrm>
          <a:custGeom>
            <a:avLst/>
            <a:gdLst/>
            <a:ahLst/>
            <a:cxnLst/>
            <a:rect l="l" t="t" r="r" b="b"/>
            <a:pathLst>
              <a:path w="5121594" h="7126288">
                <a:moveTo>
                  <a:pt x="0" y="0"/>
                </a:moveTo>
                <a:lnTo>
                  <a:pt x="5121594" y="0"/>
                </a:lnTo>
                <a:lnTo>
                  <a:pt x="5121594" y="7126288"/>
                </a:lnTo>
                <a:lnTo>
                  <a:pt x="0" y="7126288"/>
                </a:lnTo>
                <a:lnTo>
                  <a:pt x="0" y="0"/>
                </a:lnTo>
                <a:close/>
              </a:path>
            </a:pathLst>
          </a:custGeom>
          <a:blipFill>
            <a:blip r:embed="rId3"/>
            <a:stretch>
              <a:fillRect l="-10285" t="-3456" b="-2109"/>
            </a:stretch>
          </a:blipFill>
        </p:spPr>
      </p:sp>
      <p:sp>
        <p:nvSpPr>
          <p:cNvPr id="7" name="TextBox 7"/>
          <p:cNvSpPr txBox="1"/>
          <p:nvPr/>
        </p:nvSpPr>
        <p:spPr>
          <a:xfrm>
            <a:off x="11560015" y="1556562"/>
            <a:ext cx="6084128" cy="8388259"/>
          </a:xfrm>
          <a:prstGeom prst="rect">
            <a:avLst/>
          </a:prstGeom>
        </p:spPr>
        <p:txBody>
          <a:bodyPr wrap="square" lIns="0" tIns="0" rIns="0" bIns="0" rtlCol="0" anchor="t">
            <a:spAutoFit/>
          </a:bodyPr>
          <a:lstStyle/>
          <a:p>
            <a:pPr>
              <a:lnSpc>
                <a:spcPct val="150000"/>
              </a:lnSpc>
            </a:pPr>
            <a:r>
              <a:rPr lang="en-US" sz="3000" dirty="0">
                <a:solidFill>
                  <a:srgbClr val="000000"/>
                </a:solidFill>
                <a:latin typeface="Poppins Bold"/>
              </a:rPr>
              <a:t>Here is another dangerous situation. This picture was taken next to accessibility parking spot but the ramp is a distance away into traffic. One ramp at the Stop sign and the other ramp next to Allstate office. As you can see travelling into traffic! Why can there not be a ramp system along that entire side.</a:t>
            </a:r>
          </a:p>
        </p:txBody>
      </p:sp>
      <p:sp>
        <p:nvSpPr>
          <p:cNvPr id="8" name="TextBox 8"/>
          <p:cNvSpPr txBox="1"/>
          <p:nvPr/>
        </p:nvSpPr>
        <p:spPr>
          <a:xfrm>
            <a:off x="5538858" y="342179"/>
            <a:ext cx="11280314" cy="1002664"/>
          </a:xfrm>
          <a:prstGeom prst="rect">
            <a:avLst/>
          </a:prstGeom>
        </p:spPr>
        <p:txBody>
          <a:bodyPr lIns="0" tIns="0" rIns="0" bIns="0" rtlCol="0" anchor="t">
            <a:spAutoFit/>
          </a:bodyPr>
          <a:lstStyle/>
          <a:p>
            <a:pPr>
              <a:lnSpc>
                <a:spcPts val="8260"/>
              </a:lnSpc>
            </a:pPr>
            <a:r>
              <a:rPr lang="en-US" sz="5900">
                <a:solidFill>
                  <a:srgbClr val="E9613C"/>
                </a:solidFill>
                <a:latin typeface="League Spartan Bold"/>
              </a:rPr>
              <a:t>Case #4 - Parking Issue</a:t>
            </a:r>
          </a:p>
        </p:txBody>
      </p:sp>
      <p:sp>
        <p:nvSpPr>
          <p:cNvPr id="9" name="Freeform 9"/>
          <p:cNvSpPr/>
          <p:nvPr/>
        </p:nvSpPr>
        <p:spPr>
          <a:xfrm>
            <a:off x="16722138" y="8783972"/>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4"/>
            <a:stretch>
              <a:fillRect/>
            </a:stretch>
          </a:blipFill>
        </p:spPr>
      </p:sp>
      <p:sp>
        <p:nvSpPr>
          <p:cNvPr id="10" name="Freeform 10"/>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5"/>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5474862" y="0"/>
            <a:ext cx="12813138" cy="10287000"/>
            <a:chOff x="0" y="0"/>
            <a:chExt cx="3374654" cy="2709333"/>
          </a:xfrm>
        </p:grpSpPr>
        <p:sp>
          <p:nvSpPr>
            <p:cNvPr id="3" name="Freeform 3"/>
            <p:cNvSpPr/>
            <p:nvPr/>
          </p:nvSpPr>
          <p:spPr>
            <a:xfrm>
              <a:off x="0" y="0"/>
              <a:ext cx="3374654" cy="2709333"/>
            </a:xfrm>
            <a:custGeom>
              <a:avLst/>
              <a:gdLst/>
              <a:ahLst/>
              <a:cxnLst/>
              <a:rect l="l" t="t" r="r" b="b"/>
              <a:pathLst>
                <a:path w="3374654" h="2709333">
                  <a:moveTo>
                    <a:pt x="0" y="0"/>
                  </a:moveTo>
                  <a:lnTo>
                    <a:pt x="3374654" y="0"/>
                  </a:lnTo>
                  <a:lnTo>
                    <a:pt x="3374654" y="2709333"/>
                  </a:lnTo>
                  <a:lnTo>
                    <a:pt x="0" y="2709333"/>
                  </a:lnTo>
                  <a:close/>
                </a:path>
              </a:pathLst>
            </a:custGeom>
            <a:solidFill>
              <a:srgbClr val="FFFFFF"/>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08346" y="8444767"/>
            <a:ext cx="5506634" cy="282215"/>
          </a:xfrm>
          <a:custGeom>
            <a:avLst/>
            <a:gdLst/>
            <a:ahLst/>
            <a:cxnLst/>
            <a:rect l="l" t="t" r="r" b="b"/>
            <a:pathLst>
              <a:path w="5506634" h="282215">
                <a:moveTo>
                  <a:pt x="0" y="0"/>
                </a:moveTo>
                <a:lnTo>
                  <a:pt x="5506634" y="0"/>
                </a:lnTo>
                <a:lnTo>
                  <a:pt x="5506634" y="282215"/>
                </a:lnTo>
                <a:lnTo>
                  <a:pt x="0" y="282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028700" y="1900121"/>
            <a:ext cx="5486280" cy="6544646"/>
            <a:chOff x="0" y="0"/>
            <a:chExt cx="7315040" cy="8726195"/>
          </a:xfrm>
        </p:grpSpPr>
        <p:pic>
          <p:nvPicPr>
            <p:cNvPr id="7" name="Picture 7"/>
            <p:cNvPicPr>
              <a:picLocks noChangeAspect="1"/>
            </p:cNvPicPr>
            <p:nvPr/>
          </p:nvPicPr>
          <p:blipFill>
            <a:blip r:embed="rId4"/>
            <a:srcRect l="36849"/>
            <a:stretch>
              <a:fillRect/>
            </a:stretch>
          </p:blipFill>
          <p:spPr>
            <a:xfrm>
              <a:off x="0" y="0"/>
              <a:ext cx="7315040" cy="8726195"/>
            </a:xfrm>
            <a:prstGeom prst="rect">
              <a:avLst/>
            </a:prstGeom>
          </p:spPr>
        </p:pic>
      </p:grpSp>
      <p:grpSp>
        <p:nvGrpSpPr>
          <p:cNvPr id="8" name="Group 8"/>
          <p:cNvGrpSpPr/>
          <p:nvPr/>
        </p:nvGrpSpPr>
        <p:grpSpPr>
          <a:xfrm>
            <a:off x="17729696" y="0"/>
            <a:ext cx="558304" cy="10287000"/>
            <a:chOff x="0" y="0"/>
            <a:chExt cx="147043" cy="2709333"/>
          </a:xfrm>
        </p:grpSpPr>
        <p:sp>
          <p:nvSpPr>
            <p:cNvPr id="9" name="Freeform 9"/>
            <p:cNvSpPr/>
            <p:nvPr/>
          </p:nvSpPr>
          <p:spPr>
            <a:xfrm>
              <a:off x="0" y="0"/>
              <a:ext cx="147043" cy="2709333"/>
            </a:xfrm>
            <a:custGeom>
              <a:avLst/>
              <a:gdLst/>
              <a:ahLst/>
              <a:cxnLst/>
              <a:rect l="l" t="t" r="r" b="b"/>
              <a:pathLst>
                <a:path w="147043" h="2709333">
                  <a:moveTo>
                    <a:pt x="0" y="0"/>
                  </a:moveTo>
                  <a:lnTo>
                    <a:pt x="147043" y="0"/>
                  </a:lnTo>
                  <a:lnTo>
                    <a:pt x="147043" y="2709333"/>
                  </a:lnTo>
                  <a:lnTo>
                    <a:pt x="0" y="2709333"/>
                  </a:lnTo>
                  <a:close/>
                </a:path>
              </a:pathLst>
            </a:custGeom>
            <a:solidFill>
              <a:srgbClr val="D26556"/>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798337" y="1713893"/>
            <a:ext cx="6917101" cy="6917101"/>
          </a:xfrm>
          <a:custGeom>
            <a:avLst/>
            <a:gdLst/>
            <a:ahLst/>
            <a:cxnLst/>
            <a:rect l="l" t="t" r="r" b="b"/>
            <a:pathLst>
              <a:path w="6917101" h="6917101">
                <a:moveTo>
                  <a:pt x="0" y="0"/>
                </a:moveTo>
                <a:lnTo>
                  <a:pt x="6917101" y="0"/>
                </a:lnTo>
                <a:lnTo>
                  <a:pt x="6917101" y="6917101"/>
                </a:lnTo>
                <a:lnTo>
                  <a:pt x="0" y="6917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6797972" y="1840417"/>
            <a:ext cx="10599964" cy="6790577"/>
          </a:xfrm>
          <a:prstGeom prst="rect">
            <a:avLst/>
          </a:prstGeom>
        </p:spPr>
        <p:txBody>
          <a:bodyPr lIns="0" tIns="0" rIns="0" bIns="0" rtlCol="0" anchor="t">
            <a:spAutoFit/>
          </a:bodyPr>
          <a:lstStyle/>
          <a:p>
            <a:pPr>
              <a:lnSpc>
                <a:spcPct val="150000"/>
              </a:lnSpc>
            </a:pPr>
            <a:r>
              <a:rPr lang="en-US" sz="3299" dirty="0">
                <a:solidFill>
                  <a:srgbClr val="000000"/>
                </a:solidFill>
                <a:latin typeface="League Spartan Bold"/>
              </a:rPr>
              <a:t>As you see the pick-up is parked in a parking spot and the accessibility parking spot is next to it How does one in a wheelchair or walker able to access the ramp in order to get onto the sidewalk. The other issue in this picture is the sidewalk brick format is difficult for walkers and those using cans to travel over…due to uneven and bumpy travelling. </a:t>
            </a:r>
          </a:p>
          <a:p>
            <a:pPr>
              <a:lnSpc>
                <a:spcPct val="150000"/>
              </a:lnSpc>
            </a:pPr>
            <a:endParaRPr lang="en-US" sz="3299" dirty="0">
              <a:solidFill>
                <a:srgbClr val="000000"/>
              </a:solidFill>
              <a:latin typeface="League Spartan Bold"/>
            </a:endParaRPr>
          </a:p>
        </p:txBody>
      </p:sp>
      <p:sp>
        <p:nvSpPr>
          <p:cNvPr id="13" name="TextBox 13"/>
          <p:cNvSpPr txBox="1"/>
          <p:nvPr/>
        </p:nvSpPr>
        <p:spPr>
          <a:xfrm>
            <a:off x="5978986" y="438468"/>
            <a:ext cx="11280314" cy="986154"/>
          </a:xfrm>
          <a:prstGeom prst="rect">
            <a:avLst/>
          </a:prstGeom>
        </p:spPr>
        <p:txBody>
          <a:bodyPr lIns="0" tIns="0" rIns="0" bIns="0" rtlCol="0" anchor="t">
            <a:spAutoFit/>
          </a:bodyPr>
          <a:lstStyle/>
          <a:p>
            <a:pPr>
              <a:lnSpc>
                <a:spcPts val="8120"/>
              </a:lnSpc>
            </a:pPr>
            <a:r>
              <a:rPr lang="en-US" sz="5800" dirty="0">
                <a:solidFill>
                  <a:srgbClr val="E9613C"/>
                </a:solidFill>
                <a:latin typeface="League Spartan Bold"/>
              </a:rPr>
              <a:t>Case #5 - Parking Issue</a:t>
            </a:r>
          </a:p>
        </p:txBody>
      </p:sp>
      <p:sp>
        <p:nvSpPr>
          <p:cNvPr id="14" name="Freeform 14"/>
          <p:cNvSpPr/>
          <p:nvPr/>
        </p:nvSpPr>
        <p:spPr>
          <a:xfrm>
            <a:off x="16163834" y="8726982"/>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7"/>
            <a:stretch>
              <a:fillRect/>
            </a:stretch>
          </a:blipFill>
        </p:spPr>
      </p:sp>
      <p:sp>
        <p:nvSpPr>
          <p:cNvPr id="15" name="Freeform 15"/>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8"/>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5474862" y="0"/>
            <a:ext cx="12813138" cy="10287000"/>
            <a:chOff x="0" y="0"/>
            <a:chExt cx="3374654" cy="2709333"/>
          </a:xfrm>
        </p:grpSpPr>
        <p:sp>
          <p:nvSpPr>
            <p:cNvPr id="3" name="Freeform 3"/>
            <p:cNvSpPr/>
            <p:nvPr/>
          </p:nvSpPr>
          <p:spPr>
            <a:xfrm>
              <a:off x="0" y="0"/>
              <a:ext cx="3374654" cy="2709333"/>
            </a:xfrm>
            <a:custGeom>
              <a:avLst/>
              <a:gdLst/>
              <a:ahLst/>
              <a:cxnLst/>
              <a:rect l="l" t="t" r="r" b="b"/>
              <a:pathLst>
                <a:path w="3374654" h="2709333">
                  <a:moveTo>
                    <a:pt x="0" y="0"/>
                  </a:moveTo>
                  <a:lnTo>
                    <a:pt x="3374654" y="0"/>
                  </a:lnTo>
                  <a:lnTo>
                    <a:pt x="3374654" y="2709333"/>
                  </a:lnTo>
                  <a:lnTo>
                    <a:pt x="0" y="2709333"/>
                  </a:lnTo>
                  <a:close/>
                </a:path>
              </a:pathLst>
            </a:custGeom>
            <a:solidFill>
              <a:srgbClr val="FFFFFF"/>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786515"/>
            <a:ext cx="6669537" cy="6500890"/>
            <a:chOff x="0" y="0"/>
            <a:chExt cx="8892717" cy="8667853"/>
          </a:xfrm>
        </p:grpSpPr>
        <p:pic>
          <p:nvPicPr>
            <p:cNvPr id="6" name="Picture 6"/>
            <p:cNvPicPr>
              <a:picLocks noChangeAspect="1"/>
            </p:cNvPicPr>
            <p:nvPr/>
          </p:nvPicPr>
          <p:blipFill>
            <a:blip r:embed="rId2"/>
            <a:srcRect l="78" r="78"/>
            <a:stretch>
              <a:fillRect/>
            </a:stretch>
          </p:blipFill>
          <p:spPr>
            <a:xfrm>
              <a:off x="0" y="0"/>
              <a:ext cx="8892717" cy="8667853"/>
            </a:xfrm>
            <a:prstGeom prst="rect">
              <a:avLst/>
            </a:prstGeom>
          </p:spPr>
        </p:pic>
      </p:grpSp>
      <p:grpSp>
        <p:nvGrpSpPr>
          <p:cNvPr id="7" name="Group 7"/>
          <p:cNvGrpSpPr/>
          <p:nvPr/>
        </p:nvGrpSpPr>
        <p:grpSpPr>
          <a:xfrm>
            <a:off x="17729696" y="0"/>
            <a:ext cx="567720" cy="10287000"/>
            <a:chOff x="0" y="0"/>
            <a:chExt cx="149523" cy="2709333"/>
          </a:xfrm>
        </p:grpSpPr>
        <p:sp>
          <p:nvSpPr>
            <p:cNvPr id="8" name="Freeform 8"/>
            <p:cNvSpPr/>
            <p:nvPr/>
          </p:nvSpPr>
          <p:spPr>
            <a:xfrm>
              <a:off x="0" y="0"/>
              <a:ext cx="149523" cy="2709333"/>
            </a:xfrm>
            <a:custGeom>
              <a:avLst/>
              <a:gdLst/>
              <a:ahLst/>
              <a:cxnLst/>
              <a:rect l="l" t="t" r="r" b="b"/>
              <a:pathLst>
                <a:path w="149523" h="2709333">
                  <a:moveTo>
                    <a:pt x="0" y="0"/>
                  </a:moveTo>
                  <a:lnTo>
                    <a:pt x="149523" y="0"/>
                  </a:lnTo>
                  <a:lnTo>
                    <a:pt x="149523" y="2709333"/>
                  </a:lnTo>
                  <a:lnTo>
                    <a:pt x="0" y="2709333"/>
                  </a:lnTo>
                  <a:close/>
                </a:path>
              </a:pathLst>
            </a:custGeom>
            <a:solidFill>
              <a:srgbClr val="D26556"/>
            </a:solidFill>
          </p:spPr>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927525" y="1651604"/>
            <a:ext cx="6770712" cy="6770712"/>
          </a:xfrm>
          <a:custGeom>
            <a:avLst/>
            <a:gdLst/>
            <a:ahLst/>
            <a:cxnLst/>
            <a:rect l="l" t="t" r="r" b="b"/>
            <a:pathLst>
              <a:path w="6770712" h="6770712">
                <a:moveTo>
                  <a:pt x="0" y="0"/>
                </a:moveTo>
                <a:lnTo>
                  <a:pt x="6770712" y="0"/>
                </a:lnTo>
                <a:lnTo>
                  <a:pt x="6770712" y="6770712"/>
                </a:lnTo>
                <a:lnTo>
                  <a:pt x="0" y="6770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5702073" y="438468"/>
            <a:ext cx="11557227" cy="986154"/>
          </a:xfrm>
          <a:prstGeom prst="rect">
            <a:avLst/>
          </a:prstGeom>
        </p:spPr>
        <p:txBody>
          <a:bodyPr lIns="0" tIns="0" rIns="0" bIns="0" rtlCol="0" anchor="t">
            <a:spAutoFit/>
          </a:bodyPr>
          <a:lstStyle/>
          <a:p>
            <a:pPr>
              <a:lnSpc>
                <a:spcPts val="8120"/>
              </a:lnSpc>
            </a:pPr>
            <a:r>
              <a:rPr lang="en-US" sz="5800" dirty="0">
                <a:solidFill>
                  <a:srgbClr val="E9613C"/>
                </a:solidFill>
                <a:latin typeface="League Spartan Bold"/>
              </a:rPr>
              <a:t>Case #6 - Dead End Sidewalk</a:t>
            </a:r>
          </a:p>
        </p:txBody>
      </p:sp>
      <p:sp>
        <p:nvSpPr>
          <p:cNvPr id="12" name="TextBox 12"/>
          <p:cNvSpPr txBox="1"/>
          <p:nvPr/>
        </p:nvSpPr>
        <p:spPr>
          <a:xfrm>
            <a:off x="8147297" y="1864614"/>
            <a:ext cx="8186544" cy="4339650"/>
          </a:xfrm>
          <a:prstGeom prst="rect">
            <a:avLst/>
          </a:prstGeom>
        </p:spPr>
        <p:txBody>
          <a:bodyPr lIns="0" tIns="0" rIns="0" bIns="0" rtlCol="0" anchor="t">
            <a:spAutoFit/>
          </a:bodyPr>
          <a:lstStyle/>
          <a:p>
            <a:pPr>
              <a:lnSpc>
                <a:spcPct val="150000"/>
              </a:lnSpc>
            </a:pPr>
            <a:r>
              <a:rPr lang="en-US" sz="4800" dirty="0">
                <a:solidFill>
                  <a:srgbClr val="000000"/>
                </a:solidFill>
                <a:latin typeface="League Spartan Bold"/>
              </a:rPr>
              <a:t>This is a common daily situation for most living with a disability!</a:t>
            </a:r>
          </a:p>
          <a:p>
            <a:pPr>
              <a:lnSpc>
                <a:spcPct val="150000"/>
              </a:lnSpc>
            </a:pPr>
            <a:endParaRPr lang="en-US" sz="4800" dirty="0">
              <a:solidFill>
                <a:srgbClr val="000000"/>
              </a:solidFill>
              <a:latin typeface="League Spartan Bold"/>
            </a:endParaRPr>
          </a:p>
        </p:txBody>
      </p:sp>
      <p:sp>
        <p:nvSpPr>
          <p:cNvPr id="13" name="Freeform 13"/>
          <p:cNvSpPr/>
          <p:nvPr/>
        </p:nvSpPr>
        <p:spPr>
          <a:xfrm>
            <a:off x="16163834" y="8726982"/>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5"/>
            <a:stretch>
              <a:fillRect/>
            </a:stretch>
          </a:blipFill>
        </p:spPr>
      </p:sp>
      <p:sp>
        <p:nvSpPr>
          <p:cNvPr id="14" name="Freeform 14"/>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6"/>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5107155" y="0"/>
            <a:ext cx="13180845" cy="10287000"/>
            <a:chOff x="0" y="0"/>
            <a:chExt cx="3471498" cy="2709333"/>
          </a:xfrm>
        </p:grpSpPr>
        <p:sp>
          <p:nvSpPr>
            <p:cNvPr id="3" name="Freeform 3"/>
            <p:cNvSpPr/>
            <p:nvPr/>
          </p:nvSpPr>
          <p:spPr>
            <a:xfrm>
              <a:off x="0" y="0"/>
              <a:ext cx="3471498" cy="2709333"/>
            </a:xfrm>
            <a:custGeom>
              <a:avLst/>
              <a:gdLst/>
              <a:ahLst/>
              <a:cxnLst/>
              <a:rect l="l" t="t" r="r" b="b"/>
              <a:pathLst>
                <a:path w="3471498" h="2709333">
                  <a:moveTo>
                    <a:pt x="0" y="0"/>
                  </a:moveTo>
                  <a:lnTo>
                    <a:pt x="3471498" y="0"/>
                  </a:lnTo>
                  <a:lnTo>
                    <a:pt x="3471498" y="2709333"/>
                  </a:lnTo>
                  <a:lnTo>
                    <a:pt x="0" y="2709333"/>
                  </a:lnTo>
                  <a:close/>
                </a:path>
              </a:pathLst>
            </a:custGeom>
            <a:solidFill>
              <a:srgbClr val="FFFFFF"/>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722138" y="8766746"/>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2"/>
            <a:stretch>
              <a:fillRect/>
            </a:stretch>
          </a:blipFill>
        </p:spPr>
      </p:sp>
      <p:sp>
        <p:nvSpPr>
          <p:cNvPr id="6" name="Freeform 6"/>
          <p:cNvSpPr/>
          <p:nvPr/>
        </p:nvSpPr>
        <p:spPr>
          <a:xfrm>
            <a:off x="550908" y="2008710"/>
            <a:ext cx="6269581" cy="6269581"/>
          </a:xfrm>
          <a:custGeom>
            <a:avLst/>
            <a:gdLst/>
            <a:ahLst/>
            <a:cxnLst/>
            <a:rect l="l" t="t" r="r" b="b"/>
            <a:pathLst>
              <a:path w="6269581" h="6269581">
                <a:moveTo>
                  <a:pt x="0" y="0"/>
                </a:moveTo>
                <a:lnTo>
                  <a:pt x="6269581" y="0"/>
                </a:lnTo>
                <a:lnTo>
                  <a:pt x="6269581" y="6269580"/>
                </a:lnTo>
                <a:lnTo>
                  <a:pt x="0" y="6269580"/>
                </a:lnTo>
                <a:lnTo>
                  <a:pt x="0" y="0"/>
                </a:lnTo>
                <a:close/>
              </a:path>
            </a:pathLst>
          </a:custGeom>
          <a:blipFill>
            <a:blip r:embed="rId3"/>
            <a:stretch>
              <a:fillRect/>
            </a:stretch>
          </a:blipFill>
        </p:spPr>
      </p:sp>
      <p:sp>
        <p:nvSpPr>
          <p:cNvPr id="7" name="Freeform 7"/>
          <p:cNvSpPr/>
          <p:nvPr/>
        </p:nvSpPr>
        <p:spPr>
          <a:xfrm>
            <a:off x="6646967" y="3264916"/>
            <a:ext cx="4444581" cy="3757167"/>
          </a:xfrm>
          <a:custGeom>
            <a:avLst/>
            <a:gdLst/>
            <a:ahLst/>
            <a:cxnLst/>
            <a:rect l="l" t="t" r="r" b="b"/>
            <a:pathLst>
              <a:path w="4444581" h="3757167">
                <a:moveTo>
                  <a:pt x="0" y="0"/>
                </a:moveTo>
                <a:lnTo>
                  <a:pt x="4444581" y="0"/>
                </a:lnTo>
                <a:lnTo>
                  <a:pt x="4444581" y="3757168"/>
                </a:lnTo>
                <a:lnTo>
                  <a:pt x="0" y="3757168"/>
                </a:lnTo>
                <a:lnTo>
                  <a:pt x="0" y="0"/>
                </a:lnTo>
                <a:close/>
              </a:path>
            </a:pathLst>
          </a:custGeom>
          <a:blipFill>
            <a:blip r:embed="rId4"/>
            <a:stretch>
              <a:fillRect r="-4554"/>
            </a:stretch>
          </a:blipFill>
        </p:spPr>
      </p:sp>
      <p:sp>
        <p:nvSpPr>
          <p:cNvPr id="8" name="TextBox 8"/>
          <p:cNvSpPr txBox="1"/>
          <p:nvPr/>
        </p:nvSpPr>
        <p:spPr>
          <a:xfrm>
            <a:off x="11373688" y="2008710"/>
            <a:ext cx="6048461" cy="5671553"/>
          </a:xfrm>
          <a:prstGeom prst="rect">
            <a:avLst/>
          </a:prstGeom>
        </p:spPr>
        <p:txBody>
          <a:bodyPr lIns="0" tIns="0" rIns="0" bIns="0" rtlCol="0" anchor="t">
            <a:spAutoFit/>
          </a:bodyPr>
          <a:lstStyle/>
          <a:p>
            <a:pPr>
              <a:lnSpc>
                <a:spcPct val="150000"/>
              </a:lnSpc>
            </a:pPr>
            <a:r>
              <a:rPr lang="en-US" sz="3599" dirty="0">
                <a:solidFill>
                  <a:srgbClr val="000000"/>
                </a:solidFill>
                <a:latin typeface="Poppins Bold"/>
              </a:rPr>
              <a:t>The push button door openers are not conducive to those with dexterity issues. The best design is hands free, wave type design.</a:t>
            </a:r>
          </a:p>
          <a:p>
            <a:pPr>
              <a:lnSpc>
                <a:spcPts val="5687"/>
              </a:lnSpc>
            </a:pPr>
            <a:endParaRPr lang="en-US" sz="3599" dirty="0">
              <a:solidFill>
                <a:srgbClr val="000000"/>
              </a:solidFill>
              <a:latin typeface="Poppins Bold"/>
            </a:endParaRPr>
          </a:p>
        </p:txBody>
      </p:sp>
      <p:sp>
        <p:nvSpPr>
          <p:cNvPr id="9" name="TextBox 9"/>
          <p:cNvSpPr txBox="1"/>
          <p:nvPr/>
        </p:nvSpPr>
        <p:spPr>
          <a:xfrm>
            <a:off x="5753758" y="120345"/>
            <a:ext cx="11140252" cy="2014854"/>
          </a:xfrm>
          <a:prstGeom prst="rect">
            <a:avLst/>
          </a:prstGeom>
        </p:spPr>
        <p:txBody>
          <a:bodyPr lIns="0" tIns="0" rIns="0" bIns="0" rtlCol="0" anchor="t">
            <a:spAutoFit/>
          </a:bodyPr>
          <a:lstStyle/>
          <a:p>
            <a:pPr>
              <a:lnSpc>
                <a:spcPts val="8120"/>
              </a:lnSpc>
            </a:pPr>
            <a:r>
              <a:rPr lang="en-US" sz="5800" dirty="0">
                <a:solidFill>
                  <a:srgbClr val="E9613C"/>
                </a:solidFill>
                <a:latin typeface="League Spartan"/>
              </a:rPr>
              <a:t>Case #7 - Unconducive Push Button</a:t>
            </a:r>
          </a:p>
        </p:txBody>
      </p:sp>
      <p:sp>
        <p:nvSpPr>
          <p:cNvPr id="10" name="Freeform 10"/>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5"/>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818875" cy="10287000"/>
            <a:chOff x="0" y="0"/>
            <a:chExt cx="10425167" cy="13716000"/>
          </a:xfrm>
        </p:grpSpPr>
        <p:pic>
          <p:nvPicPr>
            <p:cNvPr id="3" name="Picture 3"/>
            <p:cNvPicPr>
              <a:picLocks noChangeAspect="1"/>
            </p:cNvPicPr>
            <p:nvPr/>
          </p:nvPicPr>
          <p:blipFill>
            <a:blip r:embed="rId3">
              <a:alphaModFix amt="46000"/>
            </a:blip>
            <a:srcRect t="6171" b="6171"/>
            <a:stretch>
              <a:fillRect/>
            </a:stretch>
          </p:blipFill>
          <p:spPr>
            <a:xfrm>
              <a:off x="0" y="0"/>
              <a:ext cx="10425167" cy="13716000"/>
            </a:xfrm>
            <a:prstGeom prst="rect">
              <a:avLst/>
            </a:prstGeom>
          </p:spPr>
        </p:pic>
      </p:grpSp>
      <p:grpSp>
        <p:nvGrpSpPr>
          <p:cNvPr id="4" name="Group 4"/>
          <p:cNvGrpSpPr/>
          <p:nvPr/>
        </p:nvGrpSpPr>
        <p:grpSpPr>
          <a:xfrm>
            <a:off x="7794924" y="0"/>
            <a:ext cx="10493076" cy="10327085"/>
            <a:chOff x="0" y="0"/>
            <a:chExt cx="2763609" cy="2719891"/>
          </a:xfrm>
        </p:grpSpPr>
        <p:sp>
          <p:nvSpPr>
            <p:cNvPr id="5" name="Freeform 5"/>
            <p:cNvSpPr/>
            <p:nvPr/>
          </p:nvSpPr>
          <p:spPr>
            <a:xfrm>
              <a:off x="0" y="0"/>
              <a:ext cx="2763609" cy="2719891"/>
            </a:xfrm>
            <a:custGeom>
              <a:avLst/>
              <a:gdLst/>
              <a:ahLst/>
              <a:cxnLst/>
              <a:rect l="l" t="t" r="r" b="b"/>
              <a:pathLst>
                <a:path w="2763609" h="2719891">
                  <a:moveTo>
                    <a:pt x="0" y="0"/>
                  </a:moveTo>
                  <a:lnTo>
                    <a:pt x="2763609" y="0"/>
                  </a:lnTo>
                  <a:lnTo>
                    <a:pt x="2763609" y="2719891"/>
                  </a:lnTo>
                  <a:lnTo>
                    <a:pt x="0" y="2719891"/>
                  </a:lnTo>
                  <a:close/>
                </a:path>
              </a:pathLst>
            </a:custGeom>
            <a:solidFill>
              <a:srgbClr val="FFFFFF"/>
            </a:solidFill>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794924" y="-22861"/>
            <a:ext cx="616388" cy="4438297"/>
            <a:chOff x="0" y="0"/>
            <a:chExt cx="131631" cy="1184265"/>
          </a:xfrm>
        </p:grpSpPr>
        <p:sp>
          <p:nvSpPr>
            <p:cNvPr id="8" name="Freeform 8"/>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D26556"/>
            </a:solidFill>
          </p:spPr>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7788215" y="5830579"/>
            <a:ext cx="499785" cy="4496505"/>
            <a:chOff x="0" y="0"/>
            <a:chExt cx="131631" cy="1184265"/>
          </a:xfrm>
        </p:grpSpPr>
        <p:sp>
          <p:nvSpPr>
            <p:cNvPr id="11" name="Freeform 11"/>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D26556"/>
            </a:solidFill>
          </p:spPr>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08346" y="3340302"/>
            <a:ext cx="6208728" cy="2619375"/>
          </a:xfrm>
          <a:prstGeom prst="rect">
            <a:avLst/>
          </a:prstGeom>
        </p:spPr>
        <p:txBody>
          <a:bodyPr lIns="0" tIns="0" rIns="0" bIns="0" rtlCol="0" anchor="t">
            <a:spAutoFit/>
          </a:bodyPr>
          <a:lstStyle/>
          <a:p>
            <a:pPr>
              <a:lnSpc>
                <a:spcPts val="10500"/>
              </a:lnSpc>
            </a:pPr>
            <a:r>
              <a:rPr lang="en-US" sz="7500" dirty="0">
                <a:solidFill>
                  <a:srgbClr val="FFFFFF"/>
                </a:solidFill>
                <a:latin typeface="League Spartan Bold"/>
              </a:rPr>
              <a:t>Definition of Disability</a:t>
            </a:r>
          </a:p>
        </p:txBody>
      </p:sp>
      <p:sp>
        <p:nvSpPr>
          <p:cNvPr id="14" name="TextBox 14"/>
          <p:cNvSpPr txBox="1"/>
          <p:nvPr/>
        </p:nvSpPr>
        <p:spPr>
          <a:xfrm>
            <a:off x="8707021" y="2078242"/>
            <a:ext cx="8552279" cy="4916731"/>
          </a:xfrm>
          <a:prstGeom prst="rect">
            <a:avLst/>
          </a:prstGeom>
        </p:spPr>
        <p:txBody>
          <a:bodyPr lIns="0" tIns="0" rIns="0" bIns="0" rtlCol="0" anchor="t">
            <a:spAutoFit/>
          </a:bodyPr>
          <a:lstStyle/>
          <a:p>
            <a:pPr>
              <a:lnSpc>
                <a:spcPct val="150000"/>
              </a:lnSpc>
            </a:pPr>
            <a:r>
              <a:rPr lang="en-US" sz="3600" dirty="0">
                <a:solidFill>
                  <a:srgbClr val="000000"/>
                </a:solidFill>
                <a:latin typeface="League Spartan Bold"/>
              </a:rPr>
              <a:t>A disability is a physical or mental condition that limits a person’s movements, senses, or activities. The AODA uses the same definition of disability as the </a:t>
            </a:r>
            <a:r>
              <a:rPr lang="en-US" sz="3600" u="sng" dirty="0">
                <a:solidFill>
                  <a:srgbClr val="000000"/>
                </a:solidFill>
                <a:latin typeface="League Spartan Bold"/>
                <a:hlinkClick r:id="rId4" tooltip="http://www.ohrc.on.ca/en/policy-and-guidelines-disability-and-duty-accommodate/2-what-disability"/>
              </a:rPr>
              <a:t>Ontario Human Rights Code</a:t>
            </a:r>
            <a:r>
              <a:rPr lang="en-US" sz="3600" dirty="0">
                <a:solidFill>
                  <a:srgbClr val="000000"/>
                </a:solidFill>
                <a:latin typeface="League Spartan Bold"/>
              </a:rPr>
              <a:t>.</a:t>
            </a:r>
          </a:p>
        </p:txBody>
      </p:sp>
      <p:sp>
        <p:nvSpPr>
          <p:cNvPr id="15" name="Freeform 15"/>
          <p:cNvSpPr/>
          <p:nvPr/>
        </p:nvSpPr>
        <p:spPr>
          <a:xfrm>
            <a:off x="16163834" y="8726982"/>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5"/>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24665" y="3203694"/>
            <a:ext cx="8077994" cy="5627431"/>
            <a:chOff x="0" y="0"/>
            <a:chExt cx="10770658" cy="7503241"/>
          </a:xfrm>
        </p:grpSpPr>
        <p:pic>
          <p:nvPicPr>
            <p:cNvPr id="3" name="Picture 3"/>
            <p:cNvPicPr>
              <a:picLocks noChangeAspect="1"/>
            </p:cNvPicPr>
            <p:nvPr/>
          </p:nvPicPr>
          <p:blipFill>
            <a:blip r:embed="rId2"/>
            <a:srcRect l="4091" r="4091" b="14903"/>
            <a:stretch>
              <a:fillRect/>
            </a:stretch>
          </p:blipFill>
          <p:spPr>
            <a:xfrm>
              <a:off x="0" y="0"/>
              <a:ext cx="10770658" cy="7503241"/>
            </a:xfrm>
            <a:prstGeom prst="rect">
              <a:avLst/>
            </a:prstGeom>
          </p:spPr>
        </p:pic>
      </p:grpSp>
      <p:grpSp>
        <p:nvGrpSpPr>
          <p:cNvPr id="4" name="Group 4"/>
          <p:cNvGrpSpPr/>
          <p:nvPr/>
        </p:nvGrpSpPr>
        <p:grpSpPr>
          <a:xfrm>
            <a:off x="0" y="0"/>
            <a:ext cx="493849" cy="3900136"/>
            <a:chOff x="0" y="0"/>
            <a:chExt cx="130067" cy="1027196"/>
          </a:xfrm>
        </p:grpSpPr>
        <p:sp>
          <p:nvSpPr>
            <p:cNvPr id="5" name="Freeform 5"/>
            <p:cNvSpPr/>
            <p:nvPr/>
          </p:nvSpPr>
          <p:spPr>
            <a:xfrm>
              <a:off x="0" y="0"/>
              <a:ext cx="130067" cy="1027196"/>
            </a:xfrm>
            <a:custGeom>
              <a:avLst/>
              <a:gdLst/>
              <a:ahLst/>
              <a:cxnLst/>
              <a:rect l="l" t="t" r="r" b="b"/>
              <a:pathLst>
                <a:path w="130067" h="1027196">
                  <a:moveTo>
                    <a:pt x="0" y="0"/>
                  </a:moveTo>
                  <a:lnTo>
                    <a:pt x="130067" y="0"/>
                  </a:lnTo>
                  <a:lnTo>
                    <a:pt x="130067" y="1027196"/>
                  </a:lnTo>
                  <a:lnTo>
                    <a:pt x="0" y="1027196"/>
                  </a:lnTo>
                  <a:close/>
                </a:path>
              </a:pathLst>
            </a:custGeom>
            <a:solidFill>
              <a:srgbClr val="D26556"/>
            </a:solidFill>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859025" y="3321269"/>
            <a:ext cx="8075115" cy="5509855"/>
            <a:chOff x="0" y="0"/>
            <a:chExt cx="10766820" cy="7346473"/>
          </a:xfrm>
        </p:grpSpPr>
        <p:pic>
          <p:nvPicPr>
            <p:cNvPr id="8" name="Picture 8"/>
            <p:cNvPicPr>
              <a:picLocks noChangeAspect="1"/>
            </p:cNvPicPr>
            <p:nvPr/>
          </p:nvPicPr>
          <p:blipFill>
            <a:blip r:embed="rId3"/>
            <a:srcRect l="8065" r="8065" b="23620"/>
            <a:stretch>
              <a:fillRect/>
            </a:stretch>
          </p:blipFill>
          <p:spPr>
            <a:xfrm>
              <a:off x="0" y="0"/>
              <a:ext cx="10766820" cy="7346473"/>
            </a:xfrm>
            <a:prstGeom prst="rect">
              <a:avLst/>
            </a:prstGeom>
          </p:spPr>
        </p:pic>
      </p:grpSp>
      <p:sp>
        <p:nvSpPr>
          <p:cNvPr id="9" name="TextBox 9"/>
          <p:cNvSpPr txBox="1"/>
          <p:nvPr/>
        </p:nvSpPr>
        <p:spPr>
          <a:xfrm>
            <a:off x="4729000" y="483235"/>
            <a:ext cx="8830001" cy="986155"/>
          </a:xfrm>
          <a:prstGeom prst="rect">
            <a:avLst/>
          </a:prstGeom>
        </p:spPr>
        <p:txBody>
          <a:bodyPr lIns="0" tIns="0" rIns="0" bIns="0" rtlCol="0" anchor="t">
            <a:spAutoFit/>
          </a:bodyPr>
          <a:lstStyle/>
          <a:p>
            <a:pPr>
              <a:lnSpc>
                <a:spcPts val="8119"/>
              </a:lnSpc>
            </a:pPr>
            <a:r>
              <a:rPr lang="en-US" sz="5799">
                <a:solidFill>
                  <a:srgbClr val="E9613C"/>
                </a:solidFill>
                <a:latin typeface="League Spartan Bold"/>
              </a:rPr>
              <a:t>Van Exit Configuration</a:t>
            </a:r>
          </a:p>
        </p:txBody>
      </p:sp>
      <p:sp>
        <p:nvSpPr>
          <p:cNvPr id="10" name="TextBox 10"/>
          <p:cNvSpPr txBox="1"/>
          <p:nvPr/>
        </p:nvSpPr>
        <p:spPr>
          <a:xfrm>
            <a:off x="1574287" y="1740518"/>
            <a:ext cx="15139427" cy="860428"/>
          </a:xfrm>
          <a:prstGeom prst="rect">
            <a:avLst/>
          </a:prstGeom>
        </p:spPr>
        <p:txBody>
          <a:bodyPr lIns="0" tIns="0" rIns="0" bIns="0" rtlCol="0" anchor="t">
            <a:spAutoFit/>
          </a:bodyPr>
          <a:lstStyle/>
          <a:p>
            <a:pPr algn="ctr">
              <a:lnSpc>
                <a:spcPts val="7309"/>
              </a:lnSpc>
            </a:pPr>
            <a:r>
              <a:rPr lang="en-US" sz="4299" dirty="0">
                <a:solidFill>
                  <a:srgbClr val="000000"/>
                </a:solidFill>
                <a:latin typeface="League Spartan Bold"/>
              </a:rPr>
              <a:t>Types of Accessibility Vans with different exit points</a:t>
            </a:r>
          </a:p>
        </p:txBody>
      </p:sp>
      <p:grpSp>
        <p:nvGrpSpPr>
          <p:cNvPr id="11" name="Group 11"/>
          <p:cNvGrpSpPr/>
          <p:nvPr/>
        </p:nvGrpSpPr>
        <p:grpSpPr>
          <a:xfrm>
            <a:off x="17794151" y="0"/>
            <a:ext cx="493849" cy="3900136"/>
            <a:chOff x="0" y="0"/>
            <a:chExt cx="130067" cy="1027196"/>
          </a:xfrm>
        </p:grpSpPr>
        <p:sp>
          <p:nvSpPr>
            <p:cNvPr id="12" name="Freeform 12"/>
            <p:cNvSpPr/>
            <p:nvPr/>
          </p:nvSpPr>
          <p:spPr>
            <a:xfrm>
              <a:off x="0" y="0"/>
              <a:ext cx="130067" cy="1027196"/>
            </a:xfrm>
            <a:custGeom>
              <a:avLst/>
              <a:gdLst/>
              <a:ahLst/>
              <a:cxnLst/>
              <a:rect l="l" t="t" r="r" b="b"/>
              <a:pathLst>
                <a:path w="130067" h="1027196">
                  <a:moveTo>
                    <a:pt x="0" y="0"/>
                  </a:moveTo>
                  <a:lnTo>
                    <a:pt x="130067" y="0"/>
                  </a:lnTo>
                  <a:lnTo>
                    <a:pt x="130067" y="1027196"/>
                  </a:lnTo>
                  <a:lnTo>
                    <a:pt x="0" y="1027196"/>
                  </a:lnTo>
                  <a:close/>
                </a:path>
              </a:pathLst>
            </a:custGeom>
            <a:solidFill>
              <a:srgbClr val="D26556"/>
            </a:solidFill>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6078199" y="8831124"/>
            <a:ext cx="1350775" cy="1397878"/>
          </a:xfrm>
          <a:custGeom>
            <a:avLst/>
            <a:gdLst/>
            <a:ahLst/>
            <a:cxnLst/>
            <a:rect l="l" t="t" r="r" b="b"/>
            <a:pathLst>
              <a:path w="1565862" h="1520254">
                <a:moveTo>
                  <a:pt x="0" y="0"/>
                </a:moveTo>
                <a:lnTo>
                  <a:pt x="1565862" y="0"/>
                </a:lnTo>
                <a:lnTo>
                  <a:pt x="1565862" y="1520255"/>
                </a:lnTo>
                <a:lnTo>
                  <a:pt x="0" y="1520255"/>
                </a:lnTo>
                <a:lnTo>
                  <a:pt x="0" y="0"/>
                </a:lnTo>
                <a:close/>
              </a:path>
            </a:pathLst>
          </a:custGeom>
          <a:blipFill>
            <a:blip r:embed="rId4"/>
            <a:stretch>
              <a:fillRect/>
            </a:stretch>
          </a:blipFill>
        </p:spPr>
      </p:sp>
      <p:grpSp>
        <p:nvGrpSpPr>
          <p:cNvPr id="15" name="Group 15"/>
          <p:cNvGrpSpPr/>
          <p:nvPr/>
        </p:nvGrpSpPr>
        <p:grpSpPr>
          <a:xfrm>
            <a:off x="17794151" y="6386864"/>
            <a:ext cx="493849" cy="3900136"/>
            <a:chOff x="0" y="0"/>
            <a:chExt cx="130067" cy="1027196"/>
          </a:xfrm>
        </p:grpSpPr>
        <p:sp>
          <p:nvSpPr>
            <p:cNvPr id="16" name="Freeform 16"/>
            <p:cNvSpPr/>
            <p:nvPr/>
          </p:nvSpPr>
          <p:spPr>
            <a:xfrm>
              <a:off x="0" y="0"/>
              <a:ext cx="130067" cy="1027196"/>
            </a:xfrm>
            <a:custGeom>
              <a:avLst/>
              <a:gdLst/>
              <a:ahLst/>
              <a:cxnLst/>
              <a:rect l="l" t="t" r="r" b="b"/>
              <a:pathLst>
                <a:path w="130067" h="1027196">
                  <a:moveTo>
                    <a:pt x="0" y="0"/>
                  </a:moveTo>
                  <a:lnTo>
                    <a:pt x="130067" y="0"/>
                  </a:lnTo>
                  <a:lnTo>
                    <a:pt x="130067" y="1027196"/>
                  </a:lnTo>
                  <a:lnTo>
                    <a:pt x="0" y="1027196"/>
                  </a:lnTo>
                  <a:close/>
                </a:path>
              </a:pathLst>
            </a:custGeom>
            <a:solidFill>
              <a:srgbClr val="D26556"/>
            </a:solidFill>
          </p:spPr>
        </p:sp>
        <p:sp>
          <p:nvSpPr>
            <p:cNvPr id="17" name="TextBox 1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0" y="6386864"/>
            <a:ext cx="493849" cy="3900136"/>
            <a:chOff x="0" y="0"/>
            <a:chExt cx="130067" cy="1027196"/>
          </a:xfrm>
        </p:grpSpPr>
        <p:sp>
          <p:nvSpPr>
            <p:cNvPr id="19" name="Freeform 19"/>
            <p:cNvSpPr/>
            <p:nvPr/>
          </p:nvSpPr>
          <p:spPr>
            <a:xfrm>
              <a:off x="0" y="0"/>
              <a:ext cx="130067" cy="1027196"/>
            </a:xfrm>
            <a:custGeom>
              <a:avLst/>
              <a:gdLst/>
              <a:ahLst/>
              <a:cxnLst/>
              <a:rect l="l" t="t" r="r" b="b"/>
              <a:pathLst>
                <a:path w="130067" h="1027196">
                  <a:moveTo>
                    <a:pt x="0" y="0"/>
                  </a:moveTo>
                  <a:lnTo>
                    <a:pt x="130067" y="0"/>
                  </a:lnTo>
                  <a:lnTo>
                    <a:pt x="130067" y="1027196"/>
                  </a:lnTo>
                  <a:lnTo>
                    <a:pt x="0" y="1027196"/>
                  </a:lnTo>
                  <a:close/>
                </a:path>
              </a:pathLst>
            </a:custGeom>
            <a:solidFill>
              <a:srgbClr val="D26556"/>
            </a:solidFill>
          </p:spPr>
        </p:sp>
        <p:sp>
          <p:nvSpPr>
            <p:cNvPr id="20" name="TextBox 2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493849" y="9403518"/>
            <a:ext cx="2988248" cy="883482"/>
          </a:xfrm>
          <a:custGeom>
            <a:avLst/>
            <a:gdLst/>
            <a:ahLst/>
            <a:cxnLst/>
            <a:rect l="l" t="t" r="r" b="b"/>
            <a:pathLst>
              <a:path w="2988248" h="883482">
                <a:moveTo>
                  <a:pt x="0" y="0"/>
                </a:moveTo>
                <a:lnTo>
                  <a:pt x="2988247" y="0"/>
                </a:lnTo>
                <a:lnTo>
                  <a:pt x="2988247" y="883482"/>
                </a:lnTo>
                <a:lnTo>
                  <a:pt x="0" y="883482"/>
                </a:lnTo>
                <a:lnTo>
                  <a:pt x="0" y="0"/>
                </a:lnTo>
                <a:close/>
              </a:path>
            </a:pathLst>
          </a:custGeom>
          <a:blipFill>
            <a:blip r:embed="rId5"/>
            <a:stretch>
              <a:fillRect/>
            </a:stretch>
          </a:blipFill>
        </p:spPr>
        <p:txBody>
          <a:bodyPr/>
          <a:lstStyle/>
          <a:p>
            <a:endParaRPr lang="en-NG"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92056"/>
            <a:ext cx="18288000" cy="486888"/>
            <a:chOff x="0" y="0"/>
            <a:chExt cx="4816593" cy="128234"/>
          </a:xfrm>
        </p:grpSpPr>
        <p:sp>
          <p:nvSpPr>
            <p:cNvPr id="3" name="Freeform 3"/>
            <p:cNvSpPr/>
            <p:nvPr/>
          </p:nvSpPr>
          <p:spPr>
            <a:xfrm>
              <a:off x="0" y="0"/>
              <a:ext cx="4816592" cy="128234"/>
            </a:xfrm>
            <a:custGeom>
              <a:avLst/>
              <a:gdLst/>
              <a:ahLst/>
              <a:cxnLst/>
              <a:rect l="l" t="t" r="r" b="b"/>
              <a:pathLst>
                <a:path w="4816592" h="128234">
                  <a:moveTo>
                    <a:pt x="0" y="0"/>
                  </a:moveTo>
                  <a:lnTo>
                    <a:pt x="4816592" y="0"/>
                  </a:lnTo>
                  <a:lnTo>
                    <a:pt x="4816592" y="128234"/>
                  </a:lnTo>
                  <a:lnTo>
                    <a:pt x="0" y="128234"/>
                  </a:lnTo>
                  <a:close/>
                </a:path>
              </a:pathLst>
            </a:custGeom>
            <a:solidFill>
              <a:srgbClr val="D26556"/>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734816" y="483236"/>
            <a:ext cx="12711198" cy="986154"/>
          </a:xfrm>
          <a:prstGeom prst="rect">
            <a:avLst/>
          </a:prstGeom>
        </p:spPr>
        <p:txBody>
          <a:bodyPr lIns="0" tIns="0" rIns="0" bIns="0" rtlCol="0" anchor="t">
            <a:spAutoFit/>
          </a:bodyPr>
          <a:lstStyle/>
          <a:p>
            <a:pPr>
              <a:lnSpc>
                <a:spcPts val="8120"/>
              </a:lnSpc>
            </a:pPr>
            <a:r>
              <a:rPr lang="en-US" sz="5800" dirty="0">
                <a:solidFill>
                  <a:srgbClr val="000000"/>
                </a:solidFill>
                <a:latin typeface="League Spartan Bold"/>
              </a:rPr>
              <a:t>Other Accessibility Shortcomings</a:t>
            </a:r>
          </a:p>
        </p:txBody>
      </p:sp>
      <p:sp>
        <p:nvSpPr>
          <p:cNvPr id="6" name="TextBox 6"/>
          <p:cNvSpPr txBox="1"/>
          <p:nvPr/>
        </p:nvSpPr>
        <p:spPr>
          <a:xfrm>
            <a:off x="641245" y="3369401"/>
            <a:ext cx="8024107" cy="6019405"/>
          </a:xfrm>
          <a:prstGeom prst="rect">
            <a:avLst/>
          </a:prstGeom>
        </p:spPr>
        <p:txBody>
          <a:bodyPr lIns="0" tIns="0" rIns="0" bIns="0" rtlCol="0" anchor="t">
            <a:spAutoFit/>
          </a:bodyPr>
          <a:lstStyle/>
          <a:p>
            <a:pPr marL="711965" lvl="1" indent="-355982">
              <a:lnSpc>
                <a:spcPct val="150000"/>
              </a:lnSpc>
              <a:buFont typeface="Arial"/>
              <a:buChar char="•"/>
            </a:pPr>
            <a:r>
              <a:rPr lang="en-US" sz="3297" dirty="0">
                <a:solidFill>
                  <a:srgbClr val="000000"/>
                </a:solidFill>
                <a:latin typeface="DM Sans Bold"/>
              </a:rPr>
              <a:t>Powered doors opening towards the push button openers</a:t>
            </a:r>
          </a:p>
          <a:p>
            <a:pPr marL="711965" lvl="1" indent="-355982">
              <a:lnSpc>
                <a:spcPct val="150000"/>
              </a:lnSpc>
              <a:buFont typeface="Arial"/>
              <a:buChar char="•"/>
            </a:pPr>
            <a:r>
              <a:rPr lang="en-US" sz="3297" dirty="0">
                <a:solidFill>
                  <a:srgbClr val="000000"/>
                </a:solidFill>
                <a:latin typeface="DM Sans Bold"/>
              </a:rPr>
              <a:t>The length of time of doors remaining open as one passes through the door way using wheelchair walker and cane.</a:t>
            </a:r>
          </a:p>
          <a:p>
            <a:pPr marL="711965" lvl="1" indent="-355982">
              <a:lnSpc>
                <a:spcPct val="150000"/>
              </a:lnSpc>
              <a:buFont typeface="Arial"/>
              <a:buChar char="•"/>
            </a:pPr>
            <a:r>
              <a:rPr lang="en-US" sz="3297" dirty="0">
                <a:solidFill>
                  <a:srgbClr val="000000"/>
                </a:solidFill>
                <a:latin typeface="DM Sans Bold"/>
              </a:rPr>
              <a:t>Cross walk lights the length of time to cross multi lane roads</a:t>
            </a:r>
          </a:p>
        </p:txBody>
      </p:sp>
      <p:sp>
        <p:nvSpPr>
          <p:cNvPr id="7" name="TextBox 7"/>
          <p:cNvSpPr txBox="1"/>
          <p:nvPr/>
        </p:nvSpPr>
        <p:spPr>
          <a:xfrm>
            <a:off x="9306597" y="3369401"/>
            <a:ext cx="8024107" cy="6780511"/>
          </a:xfrm>
          <a:prstGeom prst="rect">
            <a:avLst/>
          </a:prstGeom>
        </p:spPr>
        <p:txBody>
          <a:bodyPr lIns="0" tIns="0" rIns="0" bIns="0" rtlCol="0" anchor="t">
            <a:spAutoFit/>
          </a:bodyPr>
          <a:lstStyle/>
          <a:p>
            <a:pPr marL="711965" lvl="1" indent="-355982">
              <a:lnSpc>
                <a:spcPct val="150000"/>
              </a:lnSpc>
              <a:buFont typeface="Arial"/>
              <a:buChar char="•"/>
            </a:pPr>
            <a:r>
              <a:rPr lang="en-US" sz="3297" dirty="0">
                <a:solidFill>
                  <a:srgbClr val="000000"/>
                </a:solidFill>
                <a:latin typeface="DM Sans Bold"/>
              </a:rPr>
              <a:t>The height of the ramps at times too steep for manual wheelchairs</a:t>
            </a:r>
          </a:p>
          <a:p>
            <a:pPr marL="711965" lvl="1" indent="-355982">
              <a:lnSpc>
                <a:spcPct val="150000"/>
              </a:lnSpc>
              <a:buFont typeface="Arial"/>
              <a:buChar char="•"/>
            </a:pPr>
            <a:r>
              <a:rPr lang="en-US" sz="3297" dirty="0">
                <a:solidFill>
                  <a:srgbClr val="000000"/>
                </a:solidFill>
                <a:latin typeface="DM Sans Bold"/>
              </a:rPr>
              <a:t>Uneven sidewalks and at times lacking of sidewalks along busy streets.</a:t>
            </a:r>
          </a:p>
          <a:p>
            <a:pPr marL="711965" lvl="1" indent="-355982">
              <a:lnSpc>
                <a:spcPct val="150000"/>
              </a:lnSpc>
              <a:buFont typeface="Arial"/>
              <a:buChar char="•"/>
            </a:pPr>
            <a:r>
              <a:rPr lang="en-US" sz="3297" dirty="0">
                <a:solidFill>
                  <a:srgbClr val="000000"/>
                </a:solidFill>
                <a:latin typeface="DM Sans Bold"/>
              </a:rPr>
              <a:t>Mobility Transportation scheduling and availability</a:t>
            </a:r>
          </a:p>
          <a:p>
            <a:pPr marL="711965" lvl="1" indent="-355982" algn="l">
              <a:lnSpc>
                <a:spcPct val="150000"/>
              </a:lnSpc>
              <a:buFont typeface="Arial"/>
              <a:buChar char="•"/>
            </a:pPr>
            <a:r>
              <a:rPr lang="en-US" sz="3297" dirty="0">
                <a:solidFill>
                  <a:srgbClr val="000000"/>
                </a:solidFill>
                <a:latin typeface="DM Sans Bold"/>
              </a:rPr>
              <a:t>Washroom access doors and stalls and wash basins </a:t>
            </a:r>
          </a:p>
        </p:txBody>
      </p:sp>
      <p:sp>
        <p:nvSpPr>
          <p:cNvPr id="8" name="TextBox 8"/>
          <p:cNvSpPr txBox="1"/>
          <p:nvPr/>
        </p:nvSpPr>
        <p:spPr>
          <a:xfrm>
            <a:off x="2914228" y="2469445"/>
            <a:ext cx="13240172" cy="613411"/>
          </a:xfrm>
          <a:prstGeom prst="rect">
            <a:avLst/>
          </a:prstGeom>
        </p:spPr>
        <p:txBody>
          <a:bodyPr wrap="square" lIns="0" tIns="0" rIns="0" bIns="0" rtlCol="0" anchor="t">
            <a:spAutoFit/>
          </a:bodyPr>
          <a:lstStyle/>
          <a:p>
            <a:pPr algn="ctr">
              <a:lnSpc>
                <a:spcPts val="5039"/>
              </a:lnSpc>
              <a:spcBef>
                <a:spcPct val="0"/>
              </a:spcBef>
            </a:pPr>
            <a:r>
              <a:rPr lang="en-US" sz="3599" dirty="0">
                <a:solidFill>
                  <a:srgbClr val="000000"/>
                </a:solidFill>
                <a:latin typeface="League Spartan"/>
              </a:rPr>
              <a:t>There are so many other accessibility barriers such as:</a:t>
            </a:r>
          </a:p>
        </p:txBody>
      </p:sp>
      <p:sp>
        <p:nvSpPr>
          <p:cNvPr id="9" name="Freeform 9"/>
          <p:cNvSpPr/>
          <p:nvPr/>
        </p:nvSpPr>
        <p:spPr>
          <a:xfrm>
            <a:off x="17070227" y="9145665"/>
            <a:ext cx="1153056" cy="1141335"/>
          </a:xfrm>
          <a:custGeom>
            <a:avLst/>
            <a:gdLst/>
            <a:ahLst/>
            <a:cxnLst/>
            <a:rect l="l" t="t" r="r" b="b"/>
            <a:pathLst>
              <a:path w="1325108" h="1286512">
                <a:moveTo>
                  <a:pt x="0" y="0"/>
                </a:moveTo>
                <a:lnTo>
                  <a:pt x="1325108" y="0"/>
                </a:lnTo>
                <a:lnTo>
                  <a:pt x="1325108" y="1286512"/>
                </a:lnTo>
                <a:lnTo>
                  <a:pt x="0" y="1286512"/>
                </a:lnTo>
                <a:lnTo>
                  <a:pt x="0" y="0"/>
                </a:lnTo>
                <a:close/>
              </a:path>
            </a:pathLst>
          </a:custGeom>
          <a:blipFill>
            <a:blip r:embed="rId3"/>
            <a:stretch>
              <a:fillRect/>
            </a:stretch>
          </a:blipFill>
        </p:spPr>
      </p:sp>
      <p:sp>
        <p:nvSpPr>
          <p:cNvPr id="10" name="Freeform 10"/>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4"/>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613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6623327" cy="10287000"/>
            <a:chOff x="0" y="0"/>
            <a:chExt cx="8831103" cy="13716000"/>
          </a:xfrm>
        </p:grpSpPr>
        <p:pic>
          <p:nvPicPr>
            <p:cNvPr id="3" name="Picture 3"/>
            <p:cNvPicPr>
              <a:picLocks noChangeAspect="1"/>
            </p:cNvPicPr>
            <p:nvPr/>
          </p:nvPicPr>
          <p:blipFill>
            <a:blip r:embed="rId2">
              <a:alphaModFix amt="18000"/>
            </a:blip>
            <a:srcRect l="2570" r="2570"/>
            <a:stretch>
              <a:fillRect/>
            </a:stretch>
          </p:blipFill>
          <p:spPr>
            <a:xfrm>
              <a:off x="0" y="0"/>
              <a:ext cx="8831103" cy="13716000"/>
            </a:xfrm>
            <a:prstGeom prst="rect">
              <a:avLst/>
            </a:prstGeom>
          </p:spPr>
        </p:pic>
      </p:grpSp>
      <p:grpSp>
        <p:nvGrpSpPr>
          <p:cNvPr id="4" name="Group 4"/>
          <p:cNvGrpSpPr/>
          <p:nvPr/>
        </p:nvGrpSpPr>
        <p:grpSpPr>
          <a:xfrm>
            <a:off x="6623327" y="0"/>
            <a:ext cx="11664673" cy="10287000"/>
            <a:chOff x="0" y="0"/>
            <a:chExt cx="3072177" cy="2709333"/>
          </a:xfrm>
        </p:grpSpPr>
        <p:sp>
          <p:nvSpPr>
            <p:cNvPr id="5" name="Freeform 5"/>
            <p:cNvSpPr/>
            <p:nvPr/>
          </p:nvSpPr>
          <p:spPr>
            <a:xfrm>
              <a:off x="0" y="0"/>
              <a:ext cx="3072177" cy="2709333"/>
            </a:xfrm>
            <a:custGeom>
              <a:avLst/>
              <a:gdLst/>
              <a:ahLst/>
              <a:cxnLst/>
              <a:rect l="l" t="t" r="r" b="b"/>
              <a:pathLst>
                <a:path w="3072177" h="2709333">
                  <a:moveTo>
                    <a:pt x="0" y="0"/>
                  </a:moveTo>
                  <a:lnTo>
                    <a:pt x="3072177" y="0"/>
                  </a:lnTo>
                  <a:lnTo>
                    <a:pt x="3072177" y="2709333"/>
                  </a:lnTo>
                  <a:lnTo>
                    <a:pt x="0" y="2709333"/>
                  </a:lnTo>
                  <a:close/>
                </a:path>
              </a:pathLst>
            </a:custGeom>
            <a:solidFill>
              <a:srgbClr val="FFFFFF"/>
            </a:solidFill>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7820871" y="1731711"/>
            <a:ext cx="9438429" cy="6115050"/>
          </a:xfrm>
          <a:prstGeom prst="rect">
            <a:avLst/>
          </a:prstGeom>
        </p:spPr>
        <p:txBody>
          <a:bodyPr lIns="0" tIns="0" rIns="0" bIns="0" rtlCol="0" anchor="t">
            <a:spAutoFit/>
          </a:bodyPr>
          <a:lstStyle/>
          <a:p>
            <a:pPr>
              <a:lnSpc>
                <a:spcPts val="6120"/>
              </a:lnSpc>
            </a:pPr>
            <a:r>
              <a:rPr lang="en-US" sz="3600" dirty="0">
                <a:solidFill>
                  <a:srgbClr val="000000"/>
                </a:solidFill>
                <a:latin typeface="League Spartan Bold"/>
              </a:rPr>
              <a:t>•</a:t>
            </a:r>
            <a:r>
              <a:rPr lang="en-US" sz="3600" u="sng" dirty="0">
                <a:solidFill>
                  <a:srgbClr val="000000"/>
                </a:solidFill>
                <a:latin typeface="League Spartan Bold"/>
                <a:hlinkClick r:id="rId3" tooltip="https://www.canada.ca/en/employment-social-development/programs/accessible-canada.html"/>
              </a:rPr>
              <a:t>Towards an Accessible Canada - Canada.ca</a:t>
            </a:r>
          </a:p>
          <a:p>
            <a:pPr>
              <a:lnSpc>
                <a:spcPts val="6120"/>
              </a:lnSpc>
            </a:pPr>
            <a:r>
              <a:rPr lang="en-US" sz="3600" dirty="0">
                <a:solidFill>
                  <a:srgbClr val="000000"/>
                </a:solidFill>
                <a:latin typeface="League Spartan Bold"/>
              </a:rPr>
              <a:t>•</a:t>
            </a:r>
            <a:r>
              <a:rPr lang="en-US" sz="3600" u="sng" dirty="0">
                <a:solidFill>
                  <a:srgbClr val="000000"/>
                </a:solidFill>
                <a:latin typeface="League Spartan Bold"/>
                <a:hlinkClick r:id="rId4" tooltip="https://www.ontario.ca/page/accessibility-in-ontario"/>
              </a:rPr>
              <a:t>Accessibility in Ontario | ontario.ca</a:t>
            </a:r>
          </a:p>
          <a:p>
            <a:pPr>
              <a:lnSpc>
                <a:spcPts val="6120"/>
              </a:lnSpc>
            </a:pPr>
            <a:r>
              <a:rPr lang="en-US" sz="3600" dirty="0">
                <a:solidFill>
                  <a:srgbClr val="000000"/>
                </a:solidFill>
                <a:latin typeface="League Spartan Bold"/>
              </a:rPr>
              <a:t>•</a:t>
            </a:r>
            <a:r>
              <a:rPr lang="en-US" sz="3600" u="sng" dirty="0">
                <a:solidFill>
                  <a:srgbClr val="000000"/>
                </a:solidFill>
                <a:latin typeface="League Spartan Bold"/>
                <a:hlinkClick r:id="rId5" tooltip="https://www.canada.ca/en/government/publicservice/wellness-inclusion-diversity-public-service/diversity-inclusion-public-service/accessibility-public-service.html"/>
              </a:rPr>
              <a:t>Accessibility in the public service - Canada.ca</a:t>
            </a:r>
          </a:p>
          <a:p>
            <a:pPr>
              <a:lnSpc>
                <a:spcPts val="6120"/>
              </a:lnSpc>
            </a:pPr>
            <a:r>
              <a:rPr lang="en-US" sz="3600" dirty="0">
                <a:solidFill>
                  <a:srgbClr val="000000"/>
                </a:solidFill>
                <a:latin typeface="League Spartan Bold"/>
              </a:rPr>
              <a:t>•All photo’s taken by MY MS FAMILY members</a:t>
            </a:r>
          </a:p>
          <a:p>
            <a:pPr>
              <a:lnSpc>
                <a:spcPts val="6120"/>
              </a:lnSpc>
            </a:pPr>
            <a:endParaRPr lang="en-US" sz="3600" dirty="0">
              <a:solidFill>
                <a:srgbClr val="000000"/>
              </a:solidFill>
              <a:latin typeface="League Spartan Bold"/>
            </a:endParaRPr>
          </a:p>
        </p:txBody>
      </p:sp>
      <p:sp>
        <p:nvSpPr>
          <p:cNvPr id="8" name="TextBox 8"/>
          <p:cNvSpPr txBox="1"/>
          <p:nvPr/>
        </p:nvSpPr>
        <p:spPr>
          <a:xfrm>
            <a:off x="308811" y="4453619"/>
            <a:ext cx="6005705" cy="1285871"/>
          </a:xfrm>
          <a:prstGeom prst="rect">
            <a:avLst/>
          </a:prstGeom>
        </p:spPr>
        <p:txBody>
          <a:bodyPr lIns="0" tIns="0" rIns="0" bIns="0" rtlCol="0" anchor="t">
            <a:spAutoFit/>
          </a:bodyPr>
          <a:lstStyle/>
          <a:p>
            <a:pPr>
              <a:lnSpc>
                <a:spcPts val="10500"/>
              </a:lnSpc>
            </a:pPr>
            <a:r>
              <a:rPr lang="en-US" sz="7500">
                <a:solidFill>
                  <a:srgbClr val="FFFFFF"/>
                </a:solidFill>
                <a:latin typeface="League Spartan Bold"/>
              </a:rPr>
              <a:t>Footnotes</a:t>
            </a:r>
          </a:p>
        </p:txBody>
      </p:sp>
      <p:sp>
        <p:nvSpPr>
          <p:cNvPr id="9" name="Freeform 9"/>
          <p:cNvSpPr/>
          <p:nvPr/>
        </p:nvSpPr>
        <p:spPr>
          <a:xfrm>
            <a:off x="16163834" y="8726982"/>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6"/>
            <a:stretch>
              <a:fillRect/>
            </a:stretch>
          </a:blipFill>
        </p:spPr>
      </p:sp>
      <p:sp>
        <p:nvSpPr>
          <p:cNvPr id="10" name="Freeform 10"/>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7"/>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2884109"/>
            <a:ext cx="18288000" cy="5882637"/>
            <a:chOff x="0" y="0"/>
            <a:chExt cx="4816593" cy="1173649"/>
          </a:xfrm>
        </p:grpSpPr>
        <p:sp>
          <p:nvSpPr>
            <p:cNvPr id="6" name="Freeform 6"/>
            <p:cNvSpPr/>
            <p:nvPr/>
          </p:nvSpPr>
          <p:spPr>
            <a:xfrm>
              <a:off x="0" y="0"/>
              <a:ext cx="4816592" cy="1173649"/>
            </a:xfrm>
            <a:custGeom>
              <a:avLst/>
              <a:gdLst/>
              <a:ahLst/>
              <a:cxnLst/>
              <a:rect l="l" t="t" r="r" b="b"/>
              <a:pathLst>
                <a:path w="4816592" h="1173649">
                  <a:moveTo>
                    <a:pt x="0" y="0"/>
                  </a:moveTo>
                  <a:lnTo>
                    <a:pt x="4816592" y="0"/>
                  </a:lnTo>
                  <a:lnTo>
                    <a:pt x="4816592" y="1173649"/>
                  </a:lnTo>
                  <a:lnTo>
                    <a:pt x="0" y="1173649"/>
                  </a:lnTo>
                  <a:close/>
                </a:path>
              </a:pathLst>
            </a:custGeom>
            <a:solidFill>
              <a:srgbClr val="D26556"/>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2549987" y="8084236"/>
            <a:ext cx="4709313" cy="241352"/>
          </a:xfrm>
          <a:custGeom>
            <a:avLst/>
            <a:gdLst/>
            <a:ahLst/>
            <a:cxnLst/>
            <a:rect l="l" t="t" r="r" b="b"/>
            <a:pathLst>
              <a:path w="4709313" h="241352">
                <a:moveTo>
                  <a:pt x="0" y="0"/>
                </a:moveTo>
                <a:lnTo>
                  <a:pt x="4709313" y="0"/>
                </a:lnTo>
                <a:lnTo>
                  <a:pt x="4709313" y="241352"/>
                </a:lnTo>
                <a:lnTo>
                  <a:pt x="0" y="2413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12290904" y="2487207"/>
            <a:ext cx="5997096" cy="5997096"/>
            <a:chOff x="0" y="0"/>
            <a:chExt cx="7627475" cy="7462705"/>
          </a:xfrm>
        </p:grpSpPr>
        <p:pic>
          <p:nvPicPr>
            <p:cNvPr id="10" name="Picture 10"/>
            <p:cNvPicPr>
              <a:picLocks noChangeAspect="1"/>
            </p:cNvPicPr>
            <p:nvPr/>
          </p:nvPicPr>
          <p:blipFill>
            <a:blip r:embed="rId5"/>
            <a:srcRect l="15930" r="15930"/>
            <a:stretch>
              <a:fillRect/>
            </a:stretch>
          </p:blipFill>
          <p:spPr>
            <a:xfrm>
              <a:off x="0" y="0"/>
              <a:ext cx="7627475" cy="7462705"/>
            </a:xfrm>
            <a:prstGeom prst="rect">
              <a:avLst/>
            </a:prstGeom>
          </p:spPr>
        </p:pic>
      </p:grpSp>
      <p:sp>
        <p:nvSpPr>
          <p:cNvPr id="11" name="Freeform 11"/>
          <p:cNvSpPr/>
          <p:nvPr/>
        </p:nvSpPr>
        <p:spPr>
          <a:xfrm>
            <a:off x="12290900" y="2487207"/>
            <a:ext cx="5997096" cy="5997096"/>
          </a:xfrm>
          <a:custGeom>
            <a:avLst/>
            <a:gdLst/>
            <a:ahLst/>
            <a:cxnLst/>
            <a:rect l="l" t="t" r="r" b="b"/>
            <a:pathLst>
              <a:path w="5997096" h="5997096">
                <a:moveTo>
                  <a:pt x="0" y="0"/>
                </a:moveTo>
                <a:lnTo>
                  <a:pt x="5997096" y="0"/>
                </a:lnTo>
                <a:lnTo>
                  <a:pt x="5997096" y="5997096"/>
                </a:lnTo>
                <a:lnTo>
                  <a:pt x="0" y="5997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385247" y="3413429"/>
            <a:ext cx="11538694" cy="4916731"/>
          </a:xfrm>
          <a:prstGeom prst="rect">
            <a:avLst/>
          </a:prstGeom>
        </p:spPr>
        <p:txBody>
          <a:bodyPr lIns="0" tIns="0" rIns="0" bIns="0" rtlCol="0" anchor="t">
            <a:spAutoFit/>
          </a:bodyPr>
          <a:lstStyle/>
          <a:p>
            <a:pPr>
              <a:lnSpc>
                <a:spcPct val="150000"/>
              </a:lnSpc>
            </a:pPr>
            <a:r>
              <a:rPr lang="en-US" sz="3600" dirty="0">
                <a:solidFill>
                  <a:srgbClr val="FFFFFF"/>
                </a:solidFill>
                <a:latin typeface="League Spartan"/>
              </a:rPr>
              <a:t>The quality of being easily reached, entered, or used by people who have a disability.</a:t>
            </a:r>
          </a:p>
          <a:p>
            <a:pPr algn="l">
              <a:lnSpc>
                <a:spcPct val="150000"/>
              </a:lnSpc>
            </a:pPr>
            <a:r>
              <a:rPr lang="en-US" sz="3600" dirty="0">
                <a:solidFill>
                  <a:srgbClr val="FFFFFF"/>
                </a:solidFill>
                <a:latin typeface="League Spartan"/>
              </a:rPr>
              <a:t>Many architects believe that accommodating wheelchairs is all there is to providing accessibility. Those living with a disability would disagree!</a:t>
            </a:r>
          </a:p>
        </p:txBody>
      </p:sp>
      <p:sp>
        <p:nvSpPr>
          <p:cNvPr id="13" name="TextBox 13"/>
          <p:cNvSpPr txBox="1"/>
          <p:nvPr/>
        </p:nvSpPr>
        <p:spPr>
          <a:xfrm>
            <a:off x="392454" y="1475998"/>
            <a:ext cx="9510822" cy="986154"/>
          </a:xfrm>
          <a:prstGeom prst="rect">
            <a:avLst/>
          </a:prstGeom>
        </p:spPr>
        <p:txBody>
          <a:bodyPr lIns="0" tIns="0" rIns="0" bIns="0" rtlCol="0" anchor="t">
            <a:spAutoFit/>
          </a:bodyPr>
          <a:lstStyle/>
          <a:p>
            <a:pPr>
              <a:lnSpc>
                <a:spcPts val="8120"/>
              </a:lnSpc>
            </a:pPr>
            <a:r>
              <a:rPr lang="en-US" sz="5800">
                <a:solidFill>
                  <a:srgbClr val="E9613C"/>
                </a:solidFill>
                <a:latin typeface="League Spartan Bold"/>
              </a:rPr>
              <a:t>Definition of Accessibility</a:t>
            </a:r>
          </a:p>
        </p:txBody>
      </p:sp>
      <p:sp>
        <p:nvSpPr>
          <p:cNvPr id="14" name="Freeform 14"/>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8"/>
            <a:stretch>
              <a:fillRect/>
            </a:stretch>
          </a:blipFill>
        </p:spPr>
      </p:sp>
      <p:sp>
        <p:nvSpPr>
          <p:cNvPr id="15" name="Freeform 15"/>
          <p:cNvSpPr/>
          <p:nvPr/>
        </p:nvSpPr>
        <p:spPr>
          <a:xfrm>
            <a:off x="16722138" y="8766746"/>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9"/>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364" y="2659982"/>
            <a:ext cx="19482688" cy="6405266"/>
          </a:xfrm>
          <a:custGeom>
            <a:avLst/>
            <a:gdLst/>
            <a:ahLst/>
            <a:cxnLst/>
            <a:rect l="l" t="t" r="r" b="b"/>
            <a:pathLst>
              <a:path w="19482688" h="6405266">
                <a:moveTo>
                  <a:pt x="0" y="0"/>
                </a:moveTo>
                <a:lnTo>
                  <a:pt x="19482688" y="0"/>
                </a:lnTo>
                <a:lnTo>
                  <a:pt x="19482688" y="6405267"/>
                </a:lnTo>
                <a:lnTo>
                  <a:pt x="0" y="6405267"/>
                </a:lnTo>
                <a:lnTo>
                  <a:pt x="0" y="0"/>
                </a:lnTo>
                <a:close/>
              </a:path>
            </a:pathLst>
          </a:custGeom>
          <a:blipFill>
            <a:blip r:embed="rId3">
              <a:alphaModFix amt="73000"/>
            </a:blip>
            <a:stretch>
              <a:fillRect t="-78957"/>
            </a:stretch>
          </a:blipFill>
        </p:spPr>
      </p:sp>
      <p:grpSp>
        <p:nvGrpSpPr>
          <p:cNvPr id="3" name="Group 3"/>
          <p:cNvGrpSpPr/>
          <p:nvPr/>
        </p:nvGrpSpPr>
        <p:grpSpPr>
          <a:xfrm>
            <a:off x="0" y="1558350"/>
            <a:ext cx="18288000" cy="7699950"/>
            <a:chOff x="0" y="0"/>
            <a:chExt cx="4816593" cy="2027970"/>
          </a:xfrm>
        </p:grpSpPr>
        <p:sp>
          <p:nvSpPr>
            <p:cNvPr id="4" name="Freeform 4"/>
            <p:cNvSpPr/>
            <p:nvPr/>
          </p:nvSpPr>
          <p:spPr>
            <a:xfrm>
              <a:off x="0" y="0"/>
              <a:ext cx="4816592" cy="2027970"/>
            </a:xfrm>
            <a:custGeom>
              <a:avLst/>
              <a:gdLst/>
              <a:ahLst/>
              <a:cxnLst/>
              <a:rect l="l" t="t" r="r" b="b"/>
              <a:pathLst>
                <a:path w="4816592" h="2027970">
                  <a:moveTo>
                    <a:pt x="0" y="0"/>
                  </a:moveTo>
                  <a:lnTo>
                    <a:pt x="4816592" y="0"/>
                  </a:lnTo>
                  <a:lnTo>
                    <a:pt x="4816592" y="2027970"/>
                  </a:lnTo>
                  <a:lnTo>
                    <a:pt x="0" y="2027970"/>
                  </a:lnTo>
                  <a:close/>
                </a:path>
              </a:pathLst>
            </a:custGeom>
            <a:solidFill>
              <a:srgbClr val="D26556"/>
            </a:solidFill>
          </p:spPr>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793604" y="0"/>
            <a:ext cx="3004684" cy="6322120"/>
            <a:chOff x="0" y="0"/>
            <a:chExt cx="791357" cy="1686162"/>
          </a:xfrm>
        </p:grpSpPr>
        <p:sp>
          <p:nvSpPr>
            <p:cNvPr id="7" name="Freeform 7"/>
            <p:cNvSpPr/>
            <p:nvPr/>
          </p:nvSpPr>
          <p:spPr>
            <a:xfrm>
              <a:off x="0" y="0"/>
              <a:ext cx="791357" cy="1686162"/>
            </a:xfrm>
            <a:custGeom>
              <a:avLst/>
              <a:gdLst/>
              <a:ahLst/>
              <a:cxnLst/>
              <a:rect l="l" t="t" r="r" b="b"/>
              <a:pathLst>
                <a:path w="791357" h="1686162">
                  <a:moveTo>
                    <a:pt x="0" y="0"/>
                  </a:moveTo>
                  <a:lnTo>
                    <a:pt x="791357" y="0"/>
                  </a:lnTo>
                  <a:lnTo>
                    <a:pt x="791357" y="1686162"/>
                  </a:lnTo>
                  <a:lnTo>
                    <a:pt x="0" y="1686162"/>
                  </a:lnTo>
                  <a:close/>
                </a:path>
              </a:pathLst>
            </a:custGeom>
            <a:solidFill>
              <a:srgbClr val="D26556"/>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706456" y="196384"/>
            <a:ext cx="1420545" cy="1361966"/>
          </a:xfrm>
          <a:custGeom>
            <a:avLst/>
            <a:gdLst/>
            <a:ahLst/>
            <a:cxnLst/>
            <a:rect l="l" t="t" r="r" b="b"/>
            <a:pathLst>
              <a:path w="1420545" h="1361966">
                <a:moveTo>
                  <a:pt x="0" y="0"/>
                </a:moveTo>
                <a:lnTo>
                  <a:pt x="1420545" y="0"/>
                </a:lnTo>
                <a:lnTo>
                  <a:pt x="1420545" y="1361966"/>
                </a:lnTo>
                <a:lnTo>
                  <a:pt x="0" y="1361966"/>
                </a:lnTo>
                <a:lnTo>
                  <a:pt x="0" y="0"/>
                </a:lnTo>
                <a:close/>
              </a:path>
            </a:pathLst>
          </a:custGeom>
          <a:blipFill>
            <a:blip r:embed="rId4"/>
            <a:stretch>
              <a:fillRect/>
            </a:stretch>
          </a:blipFill>
        </p:spPr>
      </p:sp>
      <p:sp>
        <p:nvSpPr>
          <p:cNvPr id="10" name="Freeform 10"/>
          <p:cNvSpPr/>
          <p:nvPr/>
        </p:nvSpPr>
        <p:spPr>
          <a:xfrm>
            <a:off x="0" y="9258300"/>
            <a:ext cx="3177738" cy="1028700"/>
          </a:xfrm>
          <a:custGeom>
            <a:avLst/>
            <a:gdLst/>
            <a:ahLst/>
            <a:cxnLst/>
            <a:rect l="l" t="t" r="r" b="b"/>
            <a:pathLst>
              <a:path w="3177738" h="1028700">
                <a:moveTo>
                  <a:pt x="0" y="0"/>
                </a:moveTo>
                <a:lnTo>
                  <a:pt x="3177738" y="0"/>
                </a:lnTo>
                <a:lnTo>
                  <a:pt x="3177738" y="1028700"/>
                </a:lnTo>
                <a:lnTo>
                  <a:pt x="0" y="1028700"/>
                </a:lnTo>
                <a:lnTo>
                  <a:pt x="0" y="0"/>
                </a:lnTo>
                <a:close/>
              </a:path>
            </a:pathLst>
          </a:custGeom>
          <a:blipFill>
            <a:blip r:embed="rId5"/>
            <a:stretch>
              <a:fillRect l="-1765" r="-7728"/>
            </a:stretch>
          </a:blipFill>
        </p:spPr>
      </p:sp>
      <p:sp>
        <p:nvSpPr>
          <p:cNvPr id="11" name="Freeform 11"/>
          <p:cNvSpPr/>
          <p:nvPr/>
        </p:nvSpPr>
        <p:spPr>
          <a:xfrm>
            <a:off x="10831773" y="3121047"/>
            <a:ext cx="7042411" cy="4694941"/>
          </a:xfrm>
          <a:custGeom>
            <a:avLst/>
            <a:gdLst/>
            <a:ahLst/>
            <a:cxnLst/>
            <a:rect l="l" t="t" r="r" b="b"/>
            <a:pathLst>
              <a:path w="7042411" h="4694941">
                <a:moveTo>
                  <a:pt x="0" y="0"/>
                </a:moveTo>
                <a:lnTo>
                  <a:pt x="7042411" y="0"/>
                </a:lnTo>
                <a:lnTo>
                  <a:pt x="7042411" y="4694941"/>
                </a:lnTo>
                <a:lnTo>
                  <a:pt x="0" y="4694941"/>
                </a:lnTo>
                <a:lnTo>
                  <a:pt x="0" y="0"/>
                </a:lnTo>
                <a:close/>
              </a:path>
            </a:pathLst>
          </a:custGeom>
          <a:blipFill>
            <a:blip r:embed="rId6"/>
            <a:stretch>
              <a:fillRect/>
            </a:stretch>
          </a:blipFill>
        </p:spPr>
      </p:sp>
      <p:sp>
        <p:nvSpPr>
          <p:cNvPr id="12" name="TextBox 12"/>
          <p:cNvSpPr txBox="1"/>
          <p:nvPr/>
        </p:nvSpPr>
        <p:spPr>
          <a:xfrm>
            <a:off x="586274" y="2649588"/>
            <a:ext cx="10175136" cy="5747727"/>
          </a:xfrm>
          <a:prstGeom prst="rect">
            <a:avLst/>
          </a:prstGeom>
        </p:spPr>
        <p:txBody>
          <a:bodyPr lIns="0" tIns="0" rIns="0" bIns="0" rtlCol="0" anchor="t">
            <a:spAutoFit/>
          </a:bodyPr>
          <a:lstStyle/>
          <a:p>
            <a:pPr>
              <a:lnSpc>
                <a:spcPct val="150000"/>
              </a:lnSpc>
            </a:pPr>
            <a:r>
              <a:rPr lang="en-US" sz="3600" dirty="0">
                <a:solidFill>
                  <a:srgbClr val="FFFFFF"/>
                </a:solidFill>
                <a:latin typeface="League Spartan Bold"/>
              </a:rPr>
              <a:t>All Canadians have the right to take part fully in society. Advancing accessibility is about creating barrier-free communities, workplaces and services for all Canadians. This is especially important to the more than 6 million Canadians, aged 15 and over, who have a disability.</a:t>
            </a:r>
          </a:p>
        </p:txBody>
      </p:sp>
      <p:sp>
        <p:nvSpPr>
          <p:cNvPr id="13" name="Freeform 13"/>
          <p:cNvSpPr/>
          <p:nvPr/>
        </p:nvSpPr>
        <p:spPr>
          <a:xfrm>
            <a:off x="10761409" y="2991636"/>
            <a:ext cx="7183139" cy="4824351"/>
          </a:xfrm>
          <a:custGeom>
            <a:avLst/>
            <a:gdLst/>
            <a:ahLst/>
            <a:cxnLst/>
            <a:rect l="l" t="t" r="r" b="b"/>
            <a:pathLst>
              <a:path w="7183139" h="4824351">
                <a:moveTo>
                  <a:pt x="0" y="0"/>
                </a:moveTo>
                <a:lnTo>
                  <a:pt x="7183139" y="0"/>
                </a:lnTo>
                <a:lnTo>
                  <a:pt x="7183139" y="4824352"/>
                </a:lnTo>
                <a:lnTo>
                  <a:pt x="0" y="48243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586274" y="332154"/>
            <a:ext cx="9752427" cy="986155"/>
          </a:xfrm>
          <a:prstGeom prst="rect">
            <a:avLst/>
          </a:prstGeom>
        </p:spPr>
        <p:txBody>
          <a:bodyPr lIns="0" tIns="0" rIns="0" bIns="0" rtlCol="0" anchor="t">
            <a:spAutoFit/>
          </a:bodyPr>
          <a:lstStyle/>
          <a:p>
            <a:pPr>
              <a:lnSpc>
                <a:spcPts val="8119"/>
              </a:lnSpc>
            </a:pPr>
            <a:r>
              <a:rPr lang="en-US" sz="5799">
                <a:solidFill>
                  <a:srgbClr val="E9613C"/>
                </a:solidFill>
                <a:latin typeface="League Spartan Bold"/>
              </a:rPr>
              <a:t>The Right to Accessibility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5474862" y="0"/>
            <a:ext cx="12813138" cy="10287000"/>
            <a:chOff x="0" y="0"/>
            <a:chExt cx="3374654" cy="2709333"/>
          </a:xfrm>
        </p:grpSpPr>
        <p:sp>
          <p:nvSpPr>
            <p:cNvPr id="3" name="Freeform 3"/>
            <p:cNvSpPr/>
            <p:nvPr/>
          </p:nvSpPr>
          <p:spPr>
            <a:xfrm>
              <a:off x="0" y="0"/>
              <a:ext cx="3374654" cy="2709333"/>
            </a:xfrm>
            <a:custGeom>
              <a:avLst/>
              <a:gdLst/>
              <a:ahLst/>
              <a:cxnLst/>
              <a:rect l="l" t="t" r="r" b="b"/>
              <a:pathLst>
                <a:path w="3374654" h="2709333">
                  <a:moveTo>
                    <a:pt x="0" y="0"/>
                  </a:moveTo>
                  <a:lnTo>
                    <a:pt x="3374654" y="0"/>
                  </a:lnTo>
                  <a:lnTo>
                    <a:pt x="3374654" y="2709333"/>
                  </a:lnTo>
                  <a:lnTo>
                    <a:pt x="0" y="2709333"/>
                  </a:lnTo>
                  <a:close/>
                </a:path>
              </a:pathLst>
            </a:custGeom>
            <a:solidFill>
              <a:srgbClr val="FFFFFF"/>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08346" y="8444767"/>
            <a:ext cx="5506634" cy="282215"/>
          </a:xfrm>
          <a:custGeom>
            <a:avLst/>
            <a:gdLst/>
            <a:ahLst/>
            <a:cxnLst/>
            <a:rect l="l" t="t" r="r" b="b"/>
            <a:pathLst>
              <a:path w="5506634" h="282215">
                <a:moveTo>
                  <a:pt x="0" y="0"/>
                </a:moveTo>
                <a:lnTo>
                  <a:pt x="5506634" y="0"/>
                </a:lnTo>
                <a:lnTo>
                  <a:pt x="5506634" y="282215"/>
                </a:lnTo>
                <a:lnTo>
                  <a:pt x="0" y="282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028700" y="1900121"/>
            <a:ext cx="5486280" cy="6544646"/>
            <a:chOff x="0" y="0"/>
            <a:chExt cx="7315040" cy="8726195"/>
          </a:xfrm>
        </p:grpSpPr>
        <p:pic>
          <p:nvPicPr>
            <p:cNvPr id="7" name="Picture 7"/>
            <p:cNvPicPr>
              <a:picLocks noChangeAspect="1"/>
            </p:cNvPicPr>
            <p:nvPr/>
          </p:nvPicPr>
          <p:blipFill>
            <a:blip r:embed="rId4"/>
            <a:srcRect l="24230" r="46988"/>
            <a:stretch>
              <a:fillRect/>
            </a:stretch>
          </p:blipFill>
          <p:spPr>
            <a:xfrm>
              <a:off x="0" y="0"/>
              <a:ext cx="7315040" cy="8726195"/>
            </a:xfrm>
            <a:prstGeom prst="rect">
              <a:avLst/>
            </a:prstGeom>
          </p:spPr>
        </p:pic>
      </p:grpSp>
      <p:grpSp>
        <p:nvGrpSpPr>
          <p:cNvPr id="8" name="Group 8"/>
          <p:cNvGrpSpPr/>
          <p:nvPr/>
        </p:nvGrpSpPr>
        <p:grpSpPr>
          <a:xfrm>
            <a:off x="17729696" y="0"/>
            <a:ext cx="558304" cy="10304226"/>
            <a:chOff x="0" y="0"/>
            <a:chExt cx="147043" cy="2698861"/>
          </a:xfrm>
        </p:grpSpPr>
        <p:sp>
          <p:nvSpPr>
            <p:cNvPr id="9" name="Freeform 9"/>
            <p:cNvSpPr/>
            <p:nvPr/>
          </p:nvSpPr>
          <p:spPr>
            <a:xfrm>
              <a:off x="0" y="0"/>
              <a:ext cx="147043" cy="2698861"/>
            </a:xfrm>
            <a:custGeom>
              <a:avLst/>
              <a:gdLst/>
              <a:ahLst/>
              <a:cxnLst/>
              <a:rect l="l" t="t" r="r" b="b"/>
              <a:pathLst>
                <a:path w="147043" h="2698861">
                  <a:moveTo>
                    <a:pt x="0" y="0"/>
                  </a:moveTo>
                  <a:lnTo>
                    <a:pt x="147043" y="0"/>
                  </a:lnTo>
                  <a:lnTo>
                    <a:pt x="147043" y="2698861"/>
                  </a:lnTo>
                  <a:lnTo>
                    <a:pt x="0" y="2698861"/>
                  </a:lnTo>
                  <a:close/>
                </a:path>
              </a:pathLst>
            </a:custGeom>
            <a:solidFill>
              <a:srgbClr val="D26556"/>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6163834" y="8726982"/>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5"/>
            <a:stretch>
              <a:fillRect/>
            </a:stretch>
          </a:blipFill>
        </p:spPr>
      </p:sp>
      <p:sp>
        <p:nvSpPr>
          <p:cNvPr id="12" name="Freeform 12"/>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6"/>
            <a:stretch>
              <a:fillRect/>
            </a:stretch>
          </a:blipFill>
        </p:spPr>
      </p:sp>
      <p:sp>
        <p:nvSpPr>
          <p:cNvPr id="13" name="TextBox 13"/>
          <p:cNvSpPr txBox="1"/>
          <p:nvPr/>
        </p:nvSpPr>
        <p:spPr>
          <a:xfrm>
            <a:off x="5978986" y="441909"/>
            <a:ext cx="9848885" cy="986154"/>
          </a:xfrm>
          <a:prstGeom prst="rect">
            <a:avLst/>
          </a:prstGeom>
        </p:spPr>
        <p:txBody>
          <a:bodyPr lIns="0" tIns="0" rIns="0" bIns="0" rtlCol="0" anchor="t">
            <a:spAutoFit/>
          </a:bodyPr>
          <a:lstStyle/>
          <a:p>
            <a:pPr>
              <a:lnSpc>
                <a:spcPts val="8120"/>
              </a:lnSpc>
            </a:pPr>
            <a:r>
              <a:rPr lang="en-US" sz="5800">
                <a:solidFill>
                  <a:srgbClr val="E9613C"/>
                </a:solidFill>
                <a:latin typeface="League Spartan Bold"/>
              </a:rPr>
              <a:t>Accessible Canada Act</a:t>
            </a:r>
          </a:p>
        </p:txBody>
      </p:sp>
      <p:sp>
        <p:nvSpPr>
          <p:cNvPr id="14" name="TextBox 14"/>
          <p:cNvSpPr txBox="1"/>
          <p:nvPr/>
        </p:nvSpPr>
        <p:spPr>
          <a:xfrm>
            <a:off x="6704074" y="1706363"/>
            <a:ext cx="10599964" cy="7809702"/>
          </a:xfrm>
          <a:prstGeom prst="rect">
            <a:avLst/>
          </a:prstGeom>
        </p:spPr>
        <p:txBody>
          <a:bodyPr lIns="0" tIns="0" rIns="0" bIns="0" rtlCol="0" anchor="t">
            <a:spAutoFit/>
          </a:bodyPr>
          <a:lstStyle/>
          <a:p>
            <a:pPr>
              <a:lnSpc>
                <a:spcPct val="150000"/>
              </a:lnSpc>
            </a:pPr>
            <a:r>
              <a:rPr lang="en-US" sz="3099" dirty="0">
                <a:solidFill>
                  <a:srgbClr val="000000"/>
                </a:solidFill>
                <a:latin typeface="League Spartan Bold"/>
              </a:rPr>
              <a:t>The resulting Accessible Canada Act is landmark federal legislation that aims to realize a barrier-free Canada by 2040.</a:t>
            </a:r>
          </a:p>
          <a:p>
            <a:pPr>
              <a:lnSpc>
                <a:spcPct val="150000"/>
              </a:lnSpc>
            </a:pPr>
            <a:r>
              <a:rPr lang="en-US" sz="3099" dirty="0">
                <a:solidFill>
                  <a:srgbClr val="000000"/>
                </a:solidFill>
                <a:latin typeface="League Spartan Bold"/>
              </a:rPr>
              <a:t>A key principle of the ACA is “Nothing Without Us”, which means that persons with disabilities should be consulted when developing laws, policies and programs that impact them. In keeping with this principle, the Government of Canada works with persons with disabilities, and organizations who advocate on their behalf, to better understand the full diversity of the community it serves.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818875" cy="10287000"/>
            <a:chOff x="0" y="0"/>
            <a:chExt cx="10425167" cy="13716000"/>
          </a:xfrm>
        </p:grpSpPr>
        <p:pic>
          <p:nvPicPr>
            <p:cNvPr id="3" name="Picture 3"/>
            <p:cNvPicPr>
              <a:picLocks noChangeAspect="1"/>
            </p:cNvPicPr>
            <p:nvPr/>
          </p:nvPicPr>
          <p:blipFill>
            <a:blip r:embed="rId2">
              <a:alphaModFix amt="46000"/>
            </a:blip>
            <a:srcRect l="24664" r="24664"/>
            <a:stretch>
              <a:fillRect/>
            </a:stretch>
          </p:blipFill>
          <p:spPr>
            <a:xfrm>
              <a:off x="0" y="0"/>
              <a:ext cx="10425167" cy="13716000"/>
            </a:xfrm>
            <a:prstGeom prst="rect">
              <a:avLst/>
            </a:prstGeom>
          </p:spPr>
        </p:pic>
      </p:grpSp>
      <p:grpSp>
        <p:nvGrpSpPr>
          <p:cNvPr id="4" name="Group 4"/>
          <p:cNvGrpSpPr/>
          <p:nvPr/>
        </p:nvGrpSpPr>
        <p:grpSpPr>
          <a:xfrm>
            <a:off x="7794924" y="0"/>
            <a:ext cx="10493076" cy="10327085"/>
            <a:chOff x="0" y="0"/>
            <a:chExt cx="2763609" cy="2719891"/>
          </a:xfrm>
        </p:grpSpPr>
        <p:sp>
          <p:nvSpPr>
            <p:cNvPr id="5" name="Freeform 5"/>
            <p:cNvSpPr/>
            <p:nvPr/>
          </p:nvSpPr>
          <p:spPr>
            <a:xfrm>
              <a:off x="0" y="0"/>
              <a:ext cx="2763609" cy="2719891"/>
            </a:xfrm>
            <a:custGeom>
              <a:avLst/>
              <a:gdLst/>
              <a:ahLst/>
              <a:cxnLst/>
              <a:rect l="l" t="t" r="r" b="b"/>
              <a:pathLst>
                <a:path w="2763609" h="2719891">
                  <a:moveTo>
                    <a:pt x="0" y="0"/>
                  </a:moveTo>
                  <a:lnTo>
                    <a:pt x="2763609" y="0"/>
                  </a:lnTo>
                  <a:lnTo>
                    <a:pt x="2763609" y="2719891"/>
                  </a:lnTo>
                  <a:lnTo>
                    <a:pt x="0" y="2719891"/>
                  </a:lnTo>
                  <a:close/>
                </a:path>
              </a:pathLst>
            </a:custGeom>
            <a:solidFill>
              <a:srgbClr val="FFFFFF"/>
            </a:solidFill>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794924" y="0"/>
            <a:ext cx="491296" cy="3965267"/>
            <a:chOff x="0" y="0"/>
            <a:chExt cx="129395" cy="1044350"/>
          </a:xfrm>
        </p:grpSpPr>
        <p:sp>
          <p:nvSpPr>
            <p:cNvPr id="8" name="Freeform 8"/>
            <p:cNvSpPr/>
            <p:nvPr/>
          </p:nvSpPr>
          <p:spPr>
            <a:xfrm>
              <a:off x="0" y="0"/>
              <a:ext cx="129395" cy="1044350"/>
            </a:xfrm>
            <a:custGeom>
              <a:avLst/>
              <a:gdLst/>
              <a:ahLst/>
              <a:cxnLst/>
              <a:rect l="l" t="t" r="r" b="b"/>
              <a:pathLst>
                <a:path w="129395" h="1044350">
                  <a:moveTo>
                    <a:pt x="0" y="0"/>
                  </a:moveTo>
                  <a:lnTo>
                    <a:pt x="129395" y="0"/>
                  </a:lnTo>
                  <a:lnTo>
                    <a:pt x="129395" y="1044350"/>
                  </a:lnTo>
                  <a:lnTo>
                    <a:pt x="0" y="1044350"/>
                  </a:lnTo>
                  <a:close/>
                </a:path>
              </a:pathLst>
            </a:custGeom>
            <a:solidFill>
              <a:srgbClr val="D26556"/>
            </a:solidFill>
          </p:spPr>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7788215" y="5830579"/>
            <a:ext cx="499785" cy="4496505"/>
            <a:chOff x="0" y="0"/>
            <a:chExt cx="131631" cy="1184265"/>
          </a:xfrm>
        </p:grpSpPr>
        <p:sp>
          <p:nvSpPr>
            <p:cNvPr id="11" name="Freeform 11"/>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D26556"/>
            </a:solidFill>
          </p:spPr>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08346" y="3340302"/>
            <a:ext cx="6208728" cy="2619375"/>
          </a:xfrm>
          <a:prstGeom prst="rect">
            <a:avLst/>
          </a:prstGeom>
        </p:spPr>
        <p:txBody>
          <a:bodyPr lIns="0" tIns="0" rIns="0" bIns="0" rtlCol="0" anchor="t">
            <a:spAutoFit/>
          </a:bodyPr>
          <a:lstStyle/>
          <a:p>
            <a:pPr>
              <a:lnSpc>
                <a:spcPts val="10500"/>
              </a:lnSpc>
            </a:pPr>
            <a:r>
              <a:rPr lang="en-US" sz="7500">
                <a:solidFill>
                  <a:srgbClr val="FFFFFF"/>
                </a:solidFill>
                <a:latin typeface="League Spartan Bold"/>
              </a:rPr>
              <a:t>More Legislations</a:t>
            </a:r>
          </a:p>
        </p:txBody>
      </p:sp>
      <p:sp>
        <p:nvSpPr>
          <p:cNvPr id="14" name="TextBox 14"/>
          <p:cNvSpPr txBox="1"/>
          <p:nvPr/>
        </p:nvSpPr>
        <p:spPr>
          <a:xfrm>
            <a:off x="8500865" y="1248767"/>
            <a:ext cx="9081194" cy="8238858"/>
          </a:xfrm>
          <a:prstGeom prst="rect">
            <a:avLst/>
          </a:prstGeom>
        </p:spPr>
        <p:txBody>
          <a:bodyPr lIns="0" tIns="0" rIns="0" bIns="0" rtlCol="0" anchor="t">
            <a:spAutoFit/>
          </a:bodyPr>
          <a:lstStyle/>
          <a:p>
            <a:pPr>
              <a:lnSpc>
                <a:spcPct val="150000"/>
              </a:lnSpc>
            </a:pPr>
            <a:r>
              <a:rPr lang="en-US" sz="3599" dirty="0">
                <a:solidFill>
                  <a:srgbClr val="000000"/>
                </a:solidFill>
                <a:latin typeface="League Spartan Bold"/>
              </a:rPr>
              <a:t>Accessibility refers to the design of products, devices, services, or environments for people who experience disabilities. Ontario has laws to improve accessibility for people with disabilities, including the Accessibility for Ontarians with Disabilities Act (AODA), the </a:t>
            </a:r>
            <a:r>
              <a:rPr lang="en-US" sz="3599" u="sng" dirty="0">
                <a:solidFill>
                  <a:srgbClr val="000000"/>
                </a:solidFill>
                <a:latin typeface="League Spartan Bold"/>
                <a:hlinkClick r:id="rId3" tooltip="http://www.ohrc.on.ca/en/policy-and-guidelines-disability-and-duty-accommodate"/>
              </a:rPr>
              <a:t>Ontario Human Rights Code</a:t>
            </a:r>
            <a:r>
              <a:rPr lang="en-US" sz="3599" dirty="0">
                <a:solidFill>
                  <a:srgbClr val="000000"/>
                </a:solidFill>
                <a:latin typeface="League Spartan Bold"/>
              </a:rPr>
              <a:t>, and the </a:t>
            </a:r>
            <a:r>
              <a:rPr lang="en-US" sz="3599" u="sng" dirty="0">
                <a:solidFill>
                  <a:srgbClr val="000000"/>
                </a:solidFill>
                <a:latin typeface="League Spartan Bold"/>
                <a:hlinkClick r:id="rId4" tooltip="https://www.ontario.ca/page/accessibility-ontarios-building-code"/>
              </a:rPr>
              <a:t>Ontario Building Code</a:t>
            </a:r>
            <a:r>
              <a:rPr lang="en-US" sz="3599" dirty="0">
                <a:solidFill>
                  <a:srgbClr val="000000"/>
                </a:solidFill>
                <a:latin typeface="League Spartan Bold"/>
              </a:rPr>
              <a:t>.</a:t>
            </a:r>
          </a:p>
        </p:txBody>
      </p:sp>
      <p:sp>
        <p:nvSpPr>
          <p:cNvPr id="15" name="Freeform 15"/>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5"/>
            <a:stretch>
              <a:fillRect/>
            </a:stretch>
          </a:blipFill>
        </p:spPr>
      </p:sp>
      <p:sp>
        <p:nvSpPr>
          <p:cNvPr id="16" name="Freeform 16"/>
          <p:cNvSpPr/>
          <p:nvPr/>
        </p:nvSpPr>
        <p:spPr>
          <a:xfrm>
            <a:off x="16163834" y="8726982"/>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6"/>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818875" cy="10287000"/>
            <a:chOff x="0" y="0"/>
            <a:chExt cx="10425167" cy="13716000"/>
          </a:xfrm>
        </p:grpSpPr>
        <p:pic>
          <p:nvPicPr>
            <p:cNvPr id="3" name="Picture 3"/>
            <p:cNvPicPr>
              <a:picLocks noChangeAspect="1"/>
            </p:cNvPicPr>
            <p:nvPr/>
          </p:nvPicPr>
          <p:blipFill>
            <a:blip r:embed="rId3">
              <a:alphaModFix amt="46000"/>
            </a:blip>
            <a:srcRect l="31754" r="17605"/>
            <a:stretch>
              <a:fillRect/>
            </a:stretch>
          </p:blipFill>
          <p:spPr>
            <a:xfrm>
              <a:off x="0" y="0"/>
              <a:ext cx="10425167" cy="13716000"/>
            </a:xfrm>
            <a:prstGeom prst="rect">
              <a:avLst/>
            </a:prstGeom>
          </p:spPr>
        </p:pic>
      </p:grpSp>
      <p:grpSp>
        <p:nvGrpSpPr>
          <p:cNvPr id="4" name="Group 4"/>
          <p:cNvGrpSpPr/>
          <p:nvPr/>
        </p:nvGrpSpPr>
        <p:grpSpPr>
          <a:xfrm>
            <a:off x="7794924" y="0"/>
            <a:ext cx="10493076" cy="10327085"/>
            <a:chOff x="0" y="0"/>
            <a:chExt cx="2763609" cy="2719891"/>
          </a:xfrm>
        </p:grpSpPr>
        <p:sp>
          <p:nvSpPr>
            <p:cNvPr id="5" name="Freeform 5"/>
            <p:cNvSpPr/>
            <p:nvPr/>
          </p:nvSpPr>
          <p:spPr>
            <a:xfrm>
              <a:off x="0" y="0"/>
              <a:ext cx="2763609" cy="2719891"/>
            </a:xfrm>
            <a:custGeom>
              <a:avLst/>
              <a:gdLst/>
              <a:ahLst/>
              <a:cxnLst/>
              <a:rect l="l" t="t" r="r" b="b"/>
              <a:pathLst>
                <a:path w="2763609" h="2719891">
                  <a:moveTo>
                    <a:pt x="0" y="0"/>
                  </a:moveTo>
                  <a:lnTo>
                    <a:pt x="2763609" y="0"/>
                  </a:lnTo>
                  <a:lnTo>
                    <a:pt x="2763609" y="2719891"/>
                  </a:lnTo>
                  <a:lnTo>
                    <a:pt x="0" y="2719891"/>
                  </a:lnTo>
                  <a:close/>
                </a:path>
              </a:pathLst>
            </a:custGeom>
            <a:solidFill>
              <a:srgbClr val="FFFFFF"/>
            </a:solidFill>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751187" y="-20108"/>
            <a:ext cx="499785" cy="4496505"/>
            <a:chOff x="0" y="0"/>
            <a:chExt cx="131631" cy="1184265"/>
          </a:xfrm>
        </p:grpSpPr>
        <p:sp>
          <p:nvSpPr>
            <p:cNvPr id="8" name="Freeform 8"/>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D26556"/>
            </a:solidFill>
          </p:spPr>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7788215" y="5830579"/>
            <a:ext cx="499785" cy="4496505"/>
            <a:chOff x="0" y="0"/>
            <a:chExt cx="131631" cy="1184265"/>
          </a:xfrm>
        </p:grpSpPr>
        <p:sp>
          <p:nvSpPr>
            <p:cNvPr id="11" name="Freeform 11"/>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D26556"/>
            </a:solidFill>
          </p:spPr>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95729" y="2448917"/>
            <a:ext cx="7499194" cy="5286375"/>
          </a:xfrm>
          <a:prstGeom prst="rect">
            <a:avLst/>
          </a:prstGeom>
        </p:spPr>
        <p:txBody>
          <a:bodyPr lIns="0" tIns="0" rIns="0" bIns="0" rtlCol="0" anchor="t">
            <a:spAutoFit/>
          </a:bodyPr>
          <a:lstStyle/>
          <a:p>
            <a:pPr>
              <a:lnSpc>
                <a:spcPts val="10500"/>
              </a:lnSpc>
            </a:pPr>
            <a:r>
              <a:rPr lang="en-US" sz="7500">
                <a:solidFill>
                  <a:srgbClr val="FFFFFF"/>
                </a:solidFill>
                <a:latin typeface="League Spartan Bold"/>
              </a:rPr>
              <a:t>Accessibility for Ontarians with Disabilities Act</a:t>
            </a:r>
          </a:p>
        </p:txBody>
      </p:sp>
      <p:sp>
        <p:nvSpPr>
          <p:cNvPr id="14" name="TextBox 14"/>
          <p:cNvSpPr txBox="1"/>
          <p:nvPr/>
        </p:nvSpPr>
        <p:spPr>
          <a:xfrm>
            <a:off x="8484655" y="1387476"/>
            <a:ext cx="9081194" cy="7552132"/>
          </a:xfrm>
          <a:prstGeom prst="rect">
            <a:avLst/>
          </a:prstGeom>
        </p:spPr>
        <p:txBody>
          <a:bodyPr lIns="0" tIns="0" rIns="0" bIns="0" rtlCol="0" anchor="t">
            <a:spAutoFit/>
          </a:bodyPr>
          <a:lstStyle/>
          <a:p>
            <a:pPr>
              <a:lnSpc>
                <a:spcPct val="150000"/>
              </a:lnSpc>
            </a:pPr>
            <a:r>
              <a:rPr lang="en-US" sz="3299" dirty="0">
                <a:solidFill>
                  <a:srgbClr val="000000"/>
                </a:solidFill>
                <a:latin typeface="League Spartan Bold"/>
              </a:rPr>
              <a:t>The Accessibility for Ontarians with Disabilities Act (AODA) seeks to ensure that all Ontarians have fair and equitable access to programs and services and to improve opportunities for persons with disabilities. The Act address barriers in Customer Service; Information and Communication; Employment; Transportation; the Design of Public Spaces.</a:t>
            </a:r>
          </a:p>
        </p:txBody>
      </p:sp>
      <p:sp>
        <p:nvSpPr>
          <p:cNvPr id="15" name="Freeform 15"/>
          <p:cNvSpPr/>
          <p:nvPr/>
        </p:nvSpPr>
        <p:spPr>
          <a:xfrm>
            <a:off x="16163834" y="8726982"/>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4"/>
            <a:stretch>
              <a:fillRect/>
            </a:stretch>
          </a:blipFill>
        </p:spPr>
      </p:sp>
      <p:sp>
        <p:nvSpPr>
          <p:cNvPr id="16" name="Freeform 16"/>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5"/>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818875" cy="10287000"/>
            <a:chOff x="0" y="0"/>
            <a:chExt cx="10425167" cy="13716000"/>
          </a:xfrm>
        </p:grpSpPr>
        <p:pic>
          <p:nvPicPr>
            <p:cNvPr id="3" name="Picture 3"/>
            <p:cNvPicPr>
              <a:picLocks noChangeAspect="1"/>
            </p:cNvPicPr>
            <p:nvPr/>
          </p:nvPicPr>
          <p:blipFill>
            <a:blip r:embed="rId2">
              <a:alphaModFix amt="46000"/>
            </a:blip>
            <a:srcRect l="24680" r="24680"/>
            <a:stretch>
              <a:fillRect/>
            </a:stretch>
          </p:blipFill>
          <p:spPr>
            <a:xfrm>
              <a:off x="0" y="0"/>
              <a:ext cx="10425167" cy="13716000"/>
            </a:xfrm>
            <a:prstGeom prst="rect">
              <a:avLst/>
            </a:prstGeom>
          </p:spPr>
        </p:pic>
      </p:grpSp>
      <p:grpSp>
        <p:nvGrpSpPr>
          <p:cNvPr id="4" name="Group 4"/>
          <p:cNvGrpSpPr/>
          <p:nvPr/>
        </p:nvGrpSpPr>
        <p:grpSpPr>
          <a:xfrm>
            <a:off x="7794924" y="0"/>
            <a:ext cx="10493076" cy="10327085"/>
            <a:chOff x="0" y="0"/>
            <a:chExt cx="2763609" cy="2719891"/>
          </a:xfrm>
        </p:grpSpPr>
        <p:sp>
          <p:nvSpPr>
            <p:cNvPr id="5" name="Freeform 5"/>
            <p:cNvSpPr/>
            <p:nvPr/>
          </p:nvSpPr>
          <p:spPr>
            <a:xfrm>
              <a:off x="0" y="0"/>
              <a:ext cx="2763609" cy="2719891"/>
            </a:xfrm>
            <a:custGeom>
              <a:avLst/>
              <a:gdLst/>
              <a:ahLst/>
              <a:cxnLst/>
              <a:rect l="l" t="t" r="r" b="b"/>
              <a:pathLst>
                <a:path w="2763609" h="2719891">
                  <a:moveTo>
                    <a:pt x="0" y="0"/>
                  </a:moveTo>
                  <a:lnTo>
                    <a:pt x="2763609" y="0"/>
                  </a:lnTo>
                  <a:lnTo>
                    <a:pt x="2763609" y="2719891"/>
                  </a:lnTo>
                  <a:lnTo>
                    <a:pt x="0" y="2719891"/>
                  </a:lnTo>
                  <a:close/>
                </a:path>
              </a:pathLst>
            </a:custGeom>
            <a:solidFill>
              <a:srgbClr val="FFFFFF"/>
            </a:solidFill>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794924" y="0"/>
            <a:ext cx="513380" cy="3965267"/>
            <a:chOff x="0" y="0"/>
            <a:chExt cx="135211" cy="1044350"/>
          </a:xfrm>
        </p:grpSpPr>
        <p:sp>
          <p:nvSpPr>
            <p:cNvPr id="8" name="Freeform 8"/>
            <p:cNvSpPr/>
            <p:nvPr/>
          </p:nvSpPr>
          <p:spPr>
            <a:xfrm>
              <a:off x="0" y="0"/>
              <a:ext cx="135211" cy="1044350"/>
            </a:xfrm>
            <a:custGeom>
              <a:avLst/>
              <a:gdLst/>
              <a:ahLst/>
              <a:cxnLst/>
              <a:rect l="l" t="t" r="r" b="b"/>
              <a:pathLst>
                <a:path w="135211" h="1044350">
                  <a:moveTo>
                    <a:pt x="0" y="0"/>
                  </a:moveTo>
                  <a:lnTo>
                    <a:pt x="135211" y="0"/>
                  </a:lnTo>
                  <a:lnTo>
                    <a:pt x="135211" y="1044350"/>
                  </a:lnTo>
                  <a:lnTo>
                    <a:pt x="0" y="1044350"/>
                  </a:lnTo>
                  <a:close/>
                </a:path>
              </a:pathLst>
            </a:custGeom>
            <a:solidFill>
              <a:srgbClr val="D26556"/>
            </a:solidFill>
          </p:spPr>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7788215" y="5830579"/>
            <a:ext cx="499785" cy="4496505"/>
            <a:chOff x="0" y="0"/>
            <a:chExt cx="131631" cy="1184265"/>
          </a:xfrm>
        </p:grpSpPr>
        <p:sp>
          <p:nvSpPr>
            <p:cNvPr id="11" name="Freeform 11"/>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D26556"/>
            </a:solidFill>
          </p:spPr>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28700" y="2428875"/>
            <a:ext cx="6208728" cy="5286375"/>
          </a:xfrm>
          <a:prstGeom prst="rect">
            <a:avLst/>
          </a:prstGeom>
        </p:spPr>
        <p:txBody>
          <a:bodyPr lIns="0" tIns="0" rIns="0" bIns="0" rtlCol="0" anchor="t">
            <a:spAutoFit/>
          </a:bodyPr>
          <a:lstStyle/>
          <a:p>
            <a:pPr>
              <a:lnSpc>
                <a:spcPts val="10500"/>
              </a:lnSpc>
            </a:pPr>
            <a:r>
              <a:rPr lang="en-US" sz="7500">
                <a:solidFill>
                  <a:srgbClr val="FFFFFF"/>
                </a:solidFill>
                <a:latin typeface="League Spartan Bold"/>
              </a:rPr>
              <a:t>Integrated Accessibility Standards Regulations</a:t>
            </a:r>
          </a:p>
        </p:txBody>
      </p:sp>
      <p:sp>
        <p:nvSpPr>
          <p:cNvPr id="14" name="TextBox 14"/>
          <p:cNvSpPr txBox="1"/>
          <p:nvPr/>
        </p:nvSpPr>
        <p:spPr>
          <a:xfrm>
            <a:off x="8648502" y="1748211"/>
            <a:ext cx="9081194" cy="6790577"/>
          </a:xfrm>
          <a:prstGeom prst="rect">
            <a:avLst/>
          </a:prstGeom>
        </p:spPr>
        <p:txBody>
          <a:bodyPr lIns="0" tIns="0" rIns="0" bIns="0" rtlCol="0" anchor="t">
            <a:spAutoFit/>
          </a:bodyPr>
          <a:lstStyle/>
          <a:p>
            <a:pPr>
              <a:lnSpc>
                <a:spcPct val="150000"/>
              </a:lnSpc>
            </a:pPr>
            <a:r>
              <a:rPr lang="en-US" sz="3299" dirty="0">
                <a:solidFill>
                  <a:srgbClr val="000000"/>
                </a:solidFill>
                <a:latin typeface="League Spartan Bold"/>
              </a:rPr>
              <a:t>The AODA has five Standards which are included in the Integrated Accessibility Standards (IASR). These include the Customer Service Standard; Employment Standard; Information and Communication Standard; Design of Public Spaces Standard; the Transportation Standard; as well as some general requirements.</a:t>
            </a:r>
          </a:p>
        </p:txBody>
      </p:sp>
      <p:sp>
        <p:nvSpPr>
          <p:cNvPr id="15" name="Freeform 15"/>
          <p:cNvSpPr/>
          <p:nvPr/>
        </p:nvSpPr>
        <p:spPr>
          <a:xfrm>
            <a:off x="16163834" y="8726982"/>
            <a:ext cx="1565862" cy="1520254"/>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3"/>
            <a:stretch>
              <a:fillRect/>
            </a:stretch>
          </a:blipFill>
        </p:spPr>
      </p:sp>
      <p:sp>
        <p:nvSpPr>
          <p:cNvPr id="16" name="Freeform 16"/>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4"/>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2655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818875" cy="10287000"/>
            <a:chOff x="0" y="0"/>
            <a:chExt cx="10425167" cy="13716000"/>
          </a:xfrm>
        </p:grpSpPr>
        <p:pic>
          <p:nvPicPr>
            <p:cNvPr id="3" name="Picture 3"/>
            <p:cNvPicPr>
              <a:picLocks noChangeAspect="1"/>
            </p:cNvPicPr>
            <p:nvPr/>
          </p:nvPicPr>
          <p:blipFill>
            <a:blip r:embed="rId2">
              <a:alphaModFix amt="46000"/>
            </a:blip>
            <a:srcRect l="24680" r="24680"/>
            <a:stretch>
              <a:fillRect/>
            </a:stretch>
          </p:blipFill>
          <p:spPr>
            <a:xfrm>
              <a:off x="0" y="0"/>
              <a:ext cx="10425167" cy="13716000"/>
            </a:xfrm>
            <a:prstGeom prst="rect">
              <a:avLst/>
            </a:prstGeom>
          </p:spPr>
        </p:pic>
      </p:grpSp>
      <p:grpSp>
        <p:nvGrpSpPr>
          <p:cNvPr id="4" name="Group 4"/>
          <p:cNvGrpSpPr/>
          <p:nvPr/>
        </p:nvGrpSpPr>
        <p:grpSpPr>
          <a:xfrm>
            <a:off x="7818875" y="-40085"/>
            <a:ext cx="10493076" cy="10327085"/>
            <a:chOff x="0" y="0"/>
            <a:chExt cx="2763609" cy="2719891"/>
          </a:xfrm>
        </p:grpSpPr>
        <p:sp>
          <p:nvSpPr>
            <p:cNvPr id="5" name="Freeform 5"/>
            <p:cNvSpPr/>
            <p:nvPr/>
          </p:nvSpPr>
          <p:spPr>
            <a:xfrm>
              <a:off x="0" y="0"/>
              <a:ext cx="2763609" cy="2719891"/>
            </a:xfrm>
            <a:custGeom>
              <a:avLst/>
              <a:gdLst/>
              <a:ahLst/>
              <a:cxnLst/>
              <a:rect l="l" t="t" r="r" b="b"/>
              <a:pathLst>
                <a:path w="2763609" h="2719891">
                  <a:moveTo>
                    <a:pt x="0" y="0"/>
                  </a:moveTo>
                  <a:lnTo>
                    <a:pt x="2763609" y="0"/>
                  </a:lnTo>
                  <a:lnTo>
                    <a:pt x="2763609" y="2719891"/>
                  </a:lnTo>
                  <a:lnTo>
                    <a:pt x="0" y="2719891"/>
                  </a:lnTo>
                  <a:close/>
                </a:path>
              </a:pathLst>
            </a:custGeom>
            <a:solidFill>
              <a:srgbClr val="FFFFFF"/>
            </a:solidFill>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818875" y="-47705"/>
            <a:ext cx="499785" cy="4496505"/>
            <a:chOff x="0" y="0"/>
            <a:chExt cx="131631" cy="1184265"/>
          </a:xfrm>
        </p:grpSpPr>
        <p:sp>
          <p:nvSpPr>
            <p:cNvPr id="8" name="Freeform 8"/>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D26556"/>
            </a:solidFill>
          </p:spPr>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7788215" y="5830579"/>
            <a:ext cx="499785" cy="4496505"/>
            <a:chOff x="0" y="0"/>
            <a:chExt cx="131631" cy="1184265"/>
          </a:xfrm>
        </p:grpSpPr>
        <p:sp>
          <p:nvSpPr>
            <p:cNvPr id="11" name="Freeform 11"/>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D26556"/>
            </a:solidFill>
          </p:spPr>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08346" y="3340302"/>
            <a:ext cx="6208728" cy="2619375"/>
          </a:xfrm>
          <a:prstGeom prst="rect">
            <a:avLst/>
          </a:prstGeom>
        </p:spPr>
        <p:txBody>
          <a:bodyPr lIns="0" tIns="0" rIns="0" bIns="0" rtlCol="0" anchor="t">
            <a:spAutoFit/>
          </a:bodyPr>
          <a:lstStyle/>
          <a:p>
            <a:pPr>
              <a:lnSpc>
                <a:spcPts val="10500"/>
              </a:lnSpc>
            </a:pPr>
            <a:r>
              <a:rPr lang="en-US" sz="7500">
                <a:solidFill>
                  <a:srgbClr val="FFFFFF"/>
                </a:solidFill>
                <a:latin typeface="League Spartan Bold"/>
              </a:rPr>
              <a:t>Accessibility Standards</a:t>
            </a:r>
          </a:p>
        </p:txBody>
      </p:sp>
      <p:sp>
        <p:nvSpPr>
          <p:cNvPr id="14" name="TextBox 14"/>
          <p:cNvSpPr txBox="1"/>
          <p:nvPr/>
        </p:nvSpPr>
        <p:spPr>
          <a:xfrm>
            <a:off x="8524816" y="585836"/>
            <a:ext cx="9081194" cy="9075241"/>
          </a:xfrm>
          <a:prstGeom prst="rect">
            <a:avLst/>
          </a:prstGeom>
        </p:spPr>
        <p:txBody>
          <a:bodyPr lIns="0" tIns="0" rIns="0" bIns="0" rtlCol="0" anchor="t">
            <a:spAutoFit/>
          </a:bodyPr>
          <a:lstStyle/>
          <a:p>
            <a:pPr>
              <a:lnSpc>
                <a:spcPct val="150000"/>
              </a:lnSpc>
            </a:pPr>
            <a:r>
              <a:rPr lang="en-US" sz="3299" dirty="0">
                <a:solidFill>
                  <a:srgbClr val="000000"/>
                </a:solidFill>
                <a:latin typeface="League Spartan Bold"/>
              </a:rPr>
              <a:t>The Act operates by bringing accessibility standards into regulation. Accessibility standards are laws that individuals, government, businesses, non-profits, and public sector organizations must follow in order to become more accessible. The accessibility standards contain timelines for the implementation of required measures and help organizations identify, remove, and prevent barriers in order to improve accessibility for people with disabilities. </a:t>
            </a:r>
          </a:p>
        </p:txBody>
      </p:sp>
      <p:sp>
        <p:nvSpPr>
          <p:cNvPr id="15" name="Freeform 15"/>
          <p:cNvSpPr/>
          <p:nvPr/>
        </p:nvSpPr>
        <p:spPr>
          <a:xfrm>
            <a:off x="16230600" y="8916678"/>
            <a:ext cx="1499096" cy="1330558"/>
          </a:xfrm>
          <a:custGeom>
            <a:avLst/>
            <a:gdLst/>
            <a:ahLst/>
            <a:cxnLst/>
            <a:rect l="l" t="t" r="r" b="b"/>
            <a:pathLst>
              <a:path w="1565862" h="1520254">
                <a:moveTo>
                  <a:pt x="0" y="0"/>
                </a:moveTo>
                <a:lnTo>
                  <a:pt x="1565862" y="0"/>
                </a:lnTo>
                <a:lnTo>
                  <a:pt x="1565862" y="1520254"/>
                </a:lnTo>
                <a:lnTo>
                  <a:pt x="0" y="1520254"/>
                </a:lnTo>
                <a:lnTo>
                  <a:pt x="0" y="0"/>
                </a:lnTo>
                <a:close/>
              </a:path>
            </a:pathLst>
          </a:custGeom>
          <a:blipFill>
            <a:blip r:embed="rId3"/>
            <a:stretch>
              <a:fillRect/>
            </a:stretch>
          </a:blipFill>
        </p:spPr>
      </p:sp>
      <p:sp>
        <p:nvSpPr>
          <p:cNvPr id="16" name="Freeform 16"/>
          <p:cNvSpPr/>
          <p:nvPr/>
        </p:nvSpPr>
        <p:spPr>
          <a:xfrm>
            <a:off x="0" y="9420744"/>
            <a:ext cx="2988248" cy="883482"/>
          </a:xfrm>
          <a:custGeom>
            <a:avLst/>
            <a:gdLst/>
            <a:ahLst/>
            <a:cxnLst/>
            <a:rect l="l" t="t" r="r" b="b"/>
            <a:pathLst>
              <a:path w="2988248" h="883482">
                <a:moveTo>
                  <a:pt x="0" y="0"/>
                </a:moveTo>
                <a:lnTo>
                  <a:pt x="2988248" y="0"/>
                </a:lnTo>
                <a:lnTo>
                  <a:pt x="2988248" y="883482"/>
                </a:lnTo>
                <a:lnTo>
                  <a:pt x="0" y="883482"/>
                </a:lnTo>
                <a:lnTo>
                  <a:pt x="0" y="0"/>
                </a:lnTo>
                <a:close/>
              </a:path>
            </a:pathLst>
          </a:custGeom>
          <a:blipFill>
            <a:blip r:embed="rId4"/>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1562</TotalTime>
  <Words>1111</Words>
  <Application>Microsoft Macintosh PowerPoint</Application>
  <PresentationFormat>Custom</PresentationFormat>
  <Paragraphs>66</Paragraphs>
  <Slides>22</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Calibri</vt:lpstr>
      <vt:lpstr>League Spartan Bold</vt:lpstr>
      <vt:lpstr>League Spartan</vt:lpstr>
      <vt:lpstr>Arial</vt:lpstr>
      <vt:lpstr>Poppins Bold</vt:lpstr>
      <vt:lpstr>DM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Accessibility Shortcoming - MyMS FAMILY</dc:title>
  <cp:lastModifiedBy>Timileyin Ajuwon</cp:lastModifiedBy>
  <cp:revision>4</cp:revision>
  <dcterms:created xsi:type="dcterms:W3CDTF">2006-08-16T00:00:00Z</dcterms:created>
  <dcterms:modified xsi:type="dcterms:W3CDTF">2023-07-23T14:14:33Z</dcterms:modified>
  <dc:identifier>DAFpKmMZ_YY</dc:identifier>
</cp:coreProperties>
</file>