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2" r:id="rId1"/>
  </p:sldMasterIdLst>
  <p:notesMasterIdLst>
    <p:notesMasterId r:id="rId20"/>
  </p:notesMasterIdLst>
  <p:sldIdLst>
    <p:sldId id="256" r:id="rId2"/>
    <p:sldId id="257" r:id="rId3"/>
    <p:sldId id="258" r:id="rId4"/>
    <p:sldId id="259" r:id="rId5"/>
    <p:sldId id="284" r:id="rId6"/>
    <p:sldId id="269" r:id="rId7"/>
    <p:sldId id="270" r:id="rId8"/>
    <p:sldId id="271" r:id="rId9"/>
    <p:sldId id="272" r:id="rId10"/>
    <p:sldId id="273" r:id="rId11"/>
    <p:sldId id="274" r:id="rId12"/>
    <p:sldId id="275" r:id="rId13"/>
    <p:sldId id="276" r:id="rId14"/>
    <p:sldId id="277" r:id="rId15"/>
    <p:sldId id="278" r:id="rId16"/>
    <p:sldId id="280" r:id="rId17"/>
    <p:sldId id="283" r:id="rId18"/>
    <p:sldId id="28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13C"/>
    <a:srgbClr val="B9B8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6" autoAdjust="0"/>
    <p:restoredTop sz="85943" autoAdjust="0"/>
  </p:normalViewPr>
  <p:slideViewPr>
    <p:cSldViewPr snapToGrid="0">
      <p:cViewPr>
        <p:scale>
          <a:sx n="81" d="100"/>
          <a:sy n="81" d="100"/>
        </p:scale>
        <p:origin x="-228" y="318"/>
      </p:cViewPr>
      <p:guideLst>
        <p:guide orient="horz" pos="2160"/>
        <p:guide pos="3840"/>
      </p:guideLst>
    </p:cSldViewPr>
  </p:slideViewPr>
  <p:outlineViewPr>
    <p:cViewPr>
      <p:scale>
        <a:sx n="33" d="100"/>
        <a:sy n="33" d="100"/>
      </p:scale>
      <p:origin x="0" y="-125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A6DBA-568E-41EF-9D5B-A8B1F79A201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2F1A9D5-2B1D-4EE0-9A36-64F916FD9FCC}">
      <dgm:prSet custT="1"/>
      <dgm:spPr/>
      <dgm:t>
        <a:bodyPr/>
        <a:lstStyle/>
        <a:p>
          <a:r>
            <a:rPr lang="en-US" sz="1800" b="1" dirty="0">
              <a:latin typeface="Arial" panose="020B0604020202020204" pitchFamily="34" charset="0"/>
              <a:cs typeface="Arial" panose="020B0604020202020204" pitchFamily="34" charset="0"/>
            </a:rPr>
            <a:t>Accessible Canada Act (ACA)</a:t>
          </a:r>
          <a:endParaRPr lang="en-US" sz="1800" dirty="0">
            <a:latin typeface="Arial" panose="020B0604020202020204" pitchFamily="34" charset="0"/>
            <a:cs typeface="Arial" panose="020B0604020202020204" pitchFamily="34" charset="0"/>
          </a:endParaRPr>
        </a:p>
      </dgm:t>
    </dgm:pt>
    <dgm:pt modelId="{E751DE7C-735F-4EBE-AB05-CBA7FD2B638E}" type="parTrans" cxnId="{524D8086-6B86-4FF7-9FDC-38E47DE7E181}">
      <dgm:prSet/>
      <dgm:spPr/>
      <dgm:t>
        <a:bodyPr/>
        <a:lstStyle/>
        <a:p>
          <a:endParaRPr lang="en-US"/>
        </a:p>
      </dgm:t>
    </dgm:pt>
    <dgm:pt modelId="{54729389-4CF1-44E2-B7B3-EBDDC03DDFA0}" type="sibTrans" cxnId="{524D8086-6B86-4FF7-9FDC-38E47DE7E181}">
      <dgm:prSet/>
      <dgm:spPr/>
      <dgm:t>
        <a:bodyPr/>
        <a:lstStyle/>
        <a:p>
          <a:endParaRPr lang="en-US"/>
        </a:p>
      </dgm:t>
    </dgm:pt>
    <dgm:pt modelId="{FC666762-858D-4A06-BCB8-B7918CFE0819}">
      <dgm:prSet custT="1"/>
      <dgm:spPr/>
      <dgm:t>
        <a:bodyPr/>
        <a:lstStyle/>
        <a:p>
          <a:r>
            <a:rPr lang="en-US" sz="1800" b="1" dirty="0">
              <a:latin typeface="Arial" panose="020B0604020202020204" pitchFamily="34" charset="0"/>
              <a:cs typeface="Arial" panose="020B0604020202020204" pitchFamily="34" charset="0"/>
            </a:rPr>
            <a:t>Accessibility for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Ontarians with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Disabilities Act (AODA)</a:t>
          </a:r>
          <a:endParaRPr lang="en-US" sz="1800" dirty="0">
            <a:latin typeface="Arial" panose="020B0604020202020204" pitchFamily="34" charset="0"/>
            <a:cs typeface="Arial" panose="020B0604020202020204" pitchFamily="34" charset="0"/>
          </a:endParaRPr>
        </a:p>
      </dgm:t>
    </dgm:pt>
    <dgm:pt modelId="{4609869B-A1E5-469F-A067-D0D9C57C18C6}" type="parTrans" cxnId="{2C00E66D-AC54-471D-B31C-F837A760F570}">
      <dgm:prSet/>
      <dgm:spPr/>
      <dgm:t>
        <a:bodyPr/>
        <a:lstStyle/>
        <a:p>
          <a:endParaRPr lang="en-US"/>
        </a:p>
      </dgm:t>
    </dgm:pt>
    <dgm:pt modelId="{6BAAEFF7-223D-4F08-9F88-62CEF599530D}" type="sibTrans" cxnId="{2C00E66D-AC54-471D-B31C-F837A760F570}">
      <dgm:prSet/>
      <dgm:spPr/>
      <dgm:t>
        <a:bodyPr/>
        <a:lstStyle/>
        <a:p>
          <a:endParaRPr lang="en-US"/>
        </a:p>
      </dgm:t>
    </dgm:pt>
    <dgm:pt modelId="{6A7D60F3-98A2-4DD7-AF4F-4E723A31222D}">
      <dgm:prSet custT="1"/>
      <dgm:spPr/>
      <dgm:t>
        <a:bodyPr/>
        <a:lstStyle/>
        <a:p>
          <a:r>
            <a:rPr lang="en-US" sz="1800" b="1" dirty="0">
              <a:latin typeface="Arial" panose="020B0604020202020204" pitchFamily="34" charset="0"/>
              <a:cs typeface="Arial" panose="020B0604020202020204" pitchFamily="34" charset="0"/>
            </a:rPr>
            <a:t>Integrated Accessibility Standards Regulations</a:t>
          </a:r>
          <a:endParaRPr lang="en-US" sz="1800" dirty="0">
            <a:latin typeface="Arial" panose="020B0604020202020204" pitchFamily="34" charset="0"/>
            <a:cs typeface="Arial" panose="020B0604020202020204" pitchFamily="34" charset="0"/>
          </a:endParaRPr>
        </a:p>
      </dgm:t>
    </dgm:pt>
    <dgm:pt modelId="{06A1C5C6-4778-4207-8835-58ADBDACA731}" type="parTrans" cxnId="{5BB7A115-493A-439E-B1A6-9E68FD180D9E}">
      <dgm:prSet/>
      <dgm:spPr/>
      <dgm:t>
        <a:bodyPr/>
        <a:lstStyle/>
        <a:p>
          <a:endParaRPr lang="en-US"/>
        </a:p>
      </dgm:t>
    </dgm:pt>
    <dgm:pt modelId="{B6A59573-57D6-466E-85CD-910EBE145270}" type="sibTrans" cxnId="{5BB7A115-493A-439E-B1A6-9E68FD180D9E}">
      <dgm:prSet/>
      <dgm:spPr/>
      <dgm:t>
        <a:bodyPr/>
        <a:lstStyle/>
        <a:p>
          <a:endParaRPr lang="en-US"/>
        </a:p>
      </dgm:t>
    </dgm:pt>
    <dgm:pt modelId="{D0175877-B4DA-45FB-A513-E78A5889BD3C}">
      <dgm:prSet custT="1"/>
      <dgm:spPr/>
      <dgm:t>
        <a:bodyPr/>
        <a:lstStyle/>
        <a:p>
          <a:r>
            <a:rPr lang="en-US" sz="1800" b="1" dirty="0">
              <a:latin typeface="Arial" panose="020B0604020202020204" pitchFamily="34" charset="0"/>
              <a:cs typeface="Arial" panose="020B0604020202020204" pitchFamily="34" charset="0"/>
            </a:rPr>
            <a:t>PROVINCIAL Legislation</a:t>
          </a:r>
          <a:endParaRPr lang="en-US" sz="1800" dirty="0">
            <a:latin typeface="Arial" panose="020B0604020202020204" pitchFamily="34" charset="0"/>
            <a:cs typeface="Arial" panose="020B0604020202020204" pitchFamily="34" charset="0"/>
          </a:endParaRPr>
        </a:p>
      </dgm:t>
    </dgm:pt>
    <dgm:pt modelId="{849C6D81-1B08-480A-A06B-53BD85590C7E}" type="parTrans" cxnId="{EDB4536B-1FBE-43F7-B6FC-97B47166EB35}">
      <dgm:prSet/>
      <dgm:spPr/>
      <dgm:t>
        <a:bodyPr/>
        <a:lstStyle/>
        <a:p>
          <a:endParaRPr lang="en-US"/>
        </a:p>
      </dgm:t>
    </dgm:pt>
    <dgm:pt modelId="{04C913A0-FE50-4338-AA8E-04739D4B2344}" type="sibTrans" cxnId="{EDB4536B-1FBE-43F7-B6FC-97B47166EB35}">
      <dgm:prSet/>
      <dgm:spPr/>
      <dgm:t>
        <a:bodyPr/>
        <a:lstStyle/>
        <a:p>
          <a:endParaRPr lang="en-US"/>
        </a:p>
      </dgm:t>
    </dgm:pt>
    <dgm:pt modelId="{DEB3A6C9-08F3-464B-9B33-ED6E1C8F0041}">
      <dgm:prSet custT="1"/>
      <dgm:spPr/>
      <dgm:t>
        <a:bodyPr/>
        <a:lstStyle/>
        <a:p>
          <a:r>
            <a:rPr lang="en-US" sz="1800" b="1" dirty="0">
              <a:solidFill>
                <a:schemeClr val="tx1"/>
              </a:solidFill>
              <a:latin typeface="Arial" panose="020B0604020202020204" pitchFamily="34" charset="0"/>
              <a:cs typeface="Arial" panose="020B0604020202020204" pitchFamily="34" charset="0"/>
            </a:rPr>
            <a:t>Accessibility Standards</a:t>
          </a:r>
          <a:endParaRPr lang="en-US" sz="1800" dirty="0">
            <a:solidFill>
              <a:schemeClr val="tx1"/>
            </a:solidFill>
            <a:latin typeface="Arial" panose="020B0604020202020204" pitchFamily="34" charset="0"/>
            <a:cs typeface="Arial" panose="020B0604020202020204" pitchFamily="34" charset="0"/>
          </a:endParaRPr>
        </a:p>
      </dgm:t>
    </dgm:pt>
    <dgm:pt modelId="{2CD25DDD-5928-984A-9506-5017CB9D887D}" type="parTrans" cxnId="{05C30CBA-1BBC-9E4E-AF11-6F46BEEA2142}">
      <dgm:prSet/>
      <dgm:spPr/>
      <dgm:t>
        <a:bodyPr/>
        <a:lstStyle/>
        <a:p>
          <a:endParaRPr lang="en-GB"/>
        </a:p>
      </dgm:t>
    </dgm:pt>
    <dgm:pt modelId="{7C4EFAF6-C0F8-014E-845B-DD2BE8588B16}" type="sibTrans" cxnId="{05C30CBA-1BBC-9E4E-AF11-6F46BEEA2142}">
      <dgm:prSet/>
      <dgm:spPr/>
      <dgm:t>
        <a:bodyPr/>
        <a:lstStyle/>
        <a:p>
          <a:endParaRPr lang="en-GB"/>
        </a:p>
      </dgm:t>
    </dgm:pt>
    <dgm:pt modelId="{FC1B008F-76D2-B34D-A120-197F0D6496D4}">
      <dgm:prSet custT="1"/>
      <dgm:spPr/>
      <dgm:t>
        <a:bodyPr/>
        <a:lstStyle/>
        <a:p>
          <a:r>
            <a:rPr lang="en-US" sz="1800" b="1" dirty="0">
              <a:solidFill>
                <a:schemeClr val="tx1"/>
              </a:solidFill>
              <a:latin typeface="Arial" panose="020B0604020202020204" pitchFamily="34" charset="0"/>
              <a:cs typeface="Arial" panose="020B0604020202020204" pitchFamily="34" charset="0"/>
            </a:rPr>
            <a:t>Ontario Building Code</a:t>
          </a:r>
        </a:p>
      </dgm:t>
    </dgm:pt>
    <dgm:pt modelId="{693DF29F-80FB-FC41-92E0-5289F8ADA053}" type="parTrans" cxnId="{61FF1F09-1512-C847-B9F2-B10A01B113DD}">
      <dgm:prSet/>
      <dgm:spPr/>
      <dgm:t>
        <a:bodyPr/>
        <a:lstStyle/>
        <a:p>
          <a:endParaRPr lang="en-GB"/>
        </a:p>
      </dgm:t>
    </dgm:pt>
    <dgm:pt modelId="{6ABED7A4-0ABF-054C-B6E0-E1863503DB0D}" type="sibTrans" cxnId="{61FF1F09-1512-C847-B9F2-B10A01B113DD}">
      <dgm:prSet/>
      <dgm:spPr/>
      <dgm:t>
        <a:bodyPr/>
        <a:lstStyle/>
        <a:p>
          <a:endParaRPr lang="en-GB"/>
        </a:p>
      </dgm:t>
    </dgm:pt>
    <dgm:pt modelId="{26E0F764-6D36-EA45-B0E8-79A78F0BADB0}" type="pres">
      <dgm:prSet presAssocID="{255A6DBA-568E-41EF-9D5B-A8B1F79A201E}" presName="vert0" presStyleCnt="0">
        <dgm:presLayoutVars>
          <dgm:dir/>
          <dgm:animOne val="branch"/>
          <dgm:animLvl val="lvl"/>
        </dgm:presLayoutVars>
      </dgm:prSet>
      <dgm:spPr/>
      <dgm:t>
        <a:bodyPr/>
        <a:lstStyle/>
        <a:p>
          <a:endParaRPr lang="en-CA"/>
        </a:p>
      </dgm:t>
    </dgm:pt>
    <dgm:pt modelId="{8DED7BA2-23BC-0947-B1F7-4AC9637D262B}" type="pres">
      <dgm:prSet presAssocID="{B2F1A9D5-2B1D-4EE0-9A36-64F916FD9FCC}" presName="thickLine" presStyleLbl="alignNode1" presStyleIdx="0" presStyleCnt="6"/>
      <dgm:spPr/>
    </dgm:pt>
    <dgm:pt modelId="{F05C08A6-80B9-AD4A-8580-12560D1C6D73}" type="pres">
      <dgm:prSet presAssocID="{B2F1A9D5-2B1D-4EE0-9A36-64F916FD9FCC}" presName="horz1" presStyleCnt="0"/>
      <dgm:spPr/>
    </dgm:pt>
    <dgm:pt modelId="{096363A5-0E82-4043-90CB-5E2F5659010C}" type="pres">
      <dgm:prSet presAssocID="{B2F1A9D5-2B1D-4EE0-9A36-64F916FD9FCC}" presName="tx1" presStyleLbl="revTx" presStyleIdx="0" presStyleCnt="6"/>
      <dgm:spPr/>
      <dgm:t>
        <a:bodyPr/>
        <a:lstStyle/>
        <a:p>
          <a:endParaRPr lang="en-CA"/>
        </a:p>
      </dgm:t>
    </dgm:pt>
    <dgm:pt modelId="{37E88245-E6B5-C849-942E-C80820EB95BB}" type="pres">
      <dgm:prSet presAssocID="{B2F1A9D5-2B1D-4EE0-9A36-64F916FD9FCC}" presName="vert1" presStyleCnt="0"/>
      <dgm:spPr/>
    </dgm:pt>
    <dgm:pt modelId="{41AC48D5-ACDA-C64B-908A-251096D9D7CB}" type="pres">
      <dgm:prSet presAssocID="{FC666762-858D-4A06-BCB8-B7918CFE0819}" presName="thickLine" presStyleLbl="alignNode1" presStyleIdx="1" presStyleCnt="6"/>
      <dgm:spPr/>
    </dgm:pt>
    <dgm:pt modelId="{9787D991-4F37-9942-BDDB-797F6EA68BE9}" type="pres">
      <dgm:prSet presAssocID="{FC666762-858D-4A06-BCB8-B7918CFE0819}" presName="horz1" presStyleCnt="0"/>
      <dgm:spPr/>
    </dgm:pt>
    <dgm:pt modelId="{FE7E04E5-5EF8-F64C-BCF5-71C0E33C9521}" type="pres">
      <dgm:prSet presAssocID="{FC666762-858D-4A06-BCB8-B7918CFE0819}" presName="tx1" presStyleLbl="revTx" presStyleIdx="1" presStyleCnt="6"/>
      <dgm:spPr/>
      <dgm:t>
        <a:bodyPr/>
        <a:lstStyle/>
        <a:p>
          <a:endParaRPr lang="en-CA"/>
        </a:p>
      </dgm:t>
    </dgm:pt>
    <dgm:pt modelId="{8800250A-CFAD-244B-8BA0-97E1BDB38A78}" type="pres">
      <dgm:prSet presAssocID="{FC666762-858D-4A06-BCB8-B7918CFE0819}" presName="vert1" presStyleCnt="0"/>
      <dgm:spPr/>
    </dgm:pt>
    <dgm:pt modelId="{E25413E7-D612-DE49-B76E-A860CA6960C8}" type="pres">
      <dgm:prSet presAssocID="{6A7D60F3-98A2-4DD7-AF4F-4E723A31222D}" presName="thickLine" presStyleLbl="alignNode1" presStyleIdx="2" presStyleCnt="6"/>
      <dgm:spPr/>
    </dgm:pt>
    <dgm:pt modelId="{DBE69162-26F8-4340-BFFD-C8DD23157890}" type="pres">
      <dgm:prSet presAssocID="{6A7D60F3-98A2-4DD7-AF4F-4E723A31222D}" presName="horz1" presStyleCnt="0"/>
      <dgm:spPr/>
    </dgm:pt>
    <dgm:pt modelId="{CF240114-48C0-294C-BC05-7272215B6255}" type="pres">
      <dgm:prSet presAssocID="{6A7D60F3-98A2-4DD7-AF4F-4E723A31222D}" presName="tx1" presStyleLbl="revTx" presStyleIdx="2" presStyleCnt="6"/>
      <dgm:spPr/>
      <dgm:t>
        <a:bodyPr/>
        <a:lstStyle/>
        <a:p>
          <a:endParaRPr lang="en-CA"/>
        </a:p>
      </dgm:t>
    </dgm:pt>
    <dgm:pt modelId="{FD5B3AB2-9EFF-E546-9E3C-9A6C01C2A635}" type="pres">
      <dgm:prSet presAssocID="{6A7D60F3-98A2-4DD7-AF4F-4E723A31222D}" presName="vert1" presStyleCnt="0"/>
      <dgm:spPr/>
    </dgm:pt>
    <dgm:pt modelId="{7A223B8D-3700-014D-928A-55D4C38C8C84}" type="pres">
      <dgm:prSet presAssocID="{DEB3A6C9-08F3-464B-9B33-ED6E1C8F0041}" presName="thickLine" presStyleLbl="alignNode1" presStyleIdx="3" presStyleCnt="6"/>
      <dgm:spPr/>
    </dgm:pt>
    <dgm:pt modelId="{9D3C8E53-7FB2-3048-9E50-28A700FEE3B4}" type="pres">
      <dgm:prSet presAssocID="{DEB3A6C9-08F3-464B-9B33-ED6E1C8F0041}" presName="horz1" presStyleCnt="0"/>
      <dgm:spPr/>
    </dgm:pt>
    <dgm:pt modelId="{334B0729-4FF6-AF4A-90BD-37A1360D018D}" type="pres">
      <dgm:prSet presAssocID="{DEB3A6C9-08F3-464B-9B33-ED6E1C8F0041}" presName="tx1" presStyleLbl="revTx" presStyleIdx="3" presStyleCnt="6"/>
      <dgm:spPr/>
      <dgm:t>
        <a:bodyPr/>
        <a:lstStyle/>
        <a:p>
          <a:endParaRPr lang="en-CA"/>
        </a:p>
      </dgm:t>
    </dgm:pt>
    <dgm:pt modelId="{75CD9F85-40D7-6745-A648-017B2C0C3D6F}" type="pres">
      <dgm:prSet presAssocID="{DEB3A6C9-08F3-464B-9B33-ED6E1C8F0041}" presName="vert1" presStyleCnt="0"/>
      <dgm:spPr/>
    </dgm:pt>
    <dgm:pt modelId="{B5BE1DD3-E360-9A44-9A0C-900460ADF2EF}" type="pres">
      <dgm:prSet presAssocID="{FC1B008F-76D2-B34D-A120-197F0D6496D4}" presName="thickLine" presStyleLbl="alignNode1" presStyleIdx="4" presStyleCnt="6"/>
      <dgm:spPr/>
    </dgm:pt>
    <dgm:pt modelId="{7E0965AC-5ADB-1B4C-91E9-682E3E179AD1}" type="pres">
      <dgm:prSet presAssocID="{FC1B008F-76D2-B34D-A120-197F0D6496D4}" presName="horz1" presStyleCnt="0"/>
      <dgm:spPr/>
    </dgm:pt>
    <dgm:pt modelId="{12666FE6-38FD-674E-A0E1-06215876183E}" type="pres">
      <dgm:prSet presAssocID="{FC1B008F-76D2-B34D-A120-197F0D6496D4}" presName="tx1" presStyleLbl="revTx" presStyleIdx="4" presStyleCnt="6"/>
      <dgm:spPr/>
      <dgm:t>
        <a:bodyPr/>
        <a:lstStyle/>
        <a:p>
          <a:endParaRPr lang="en-CA"/>
        </a:p>
      </dgm:t>
    </dgm:pt>
    <dgm:pt modelId="{68706E86-37D8-DE4D-8D6C-F92598852B5E}" type="pres">
      <dgm:prSet presAssocID="{FC1B008F-76D2-B34D-A120-197F0D6496D4}" presName="vert1" presStyleCnt="0"/>
      <dgm:spPr/>
    </dgm:pt>
    <dgm:pt modelId="{52C8B4D3-40C1-4A40-9791-BC4BCC2EF376}" type="pres">
      <dgm:prSet presAssocID="{D0175877-B4DA-45FB-A513-E78A5889BD3C}" presName="thickLine" presStyleLbl="alignNode1" presStyleIdx="5" presStyleCnt="6"/>
      <dgm:spPr/>
    </dgm:pt>
    <dgm:pt modelId="{E20CF18E-8836-8546-BC2E-76956360A0BD}" type="pres">
      <dgm:prSet presAssocID="{D0175877-B4DA-45FB-A513-E78A5889BD3C}" presName="horz1" presStyleCnt="0"/>
      <dgm:spPr/>
    </dgm:pt>
    <dgm:pt modelId="{EDFA7911-DCF7-FF4E-84A1-00376160AAD0}" type="pres">
      <dgm:prSet presAssocID="{D0175877-B4DA-45FB-A513-E78A5889BD3C}" presName="tx1" presStyleLbl="revTx" presStyleIdx="5" presStyleCnt="6"/>
      <dgm:spPr/>
      <dgm:t>
        <a:bodyPr/>
        <a:lstStyle/>
        <a:p>
          <a:endParaRPr lang="en-CA"/>
        </a:p>
      </dgm:t>
    </dgm:pt>
    <dgm:pt modelId="{71B0AD41-42CC-2D4A-AF2C-055F7DFB89A6}" type="pres">
      <dgm:prSet presAssocID="{D0175877-B4DA-45FB-A513-E78A5889BD3C}" presName="vert1" presStyleCnt="0"/>
      <dgm:spPr/>
    </dgm:pt>
  </dgm:ptLst>
  <dgm:cxnLst>
    <dgm:cxn modelId="{67297900-AE50-9E4E-ABFB-CF4A0999B7B4}" type="presOf" srcId="{FC666762-858D-4A06-BCB8-B7918CFE0819}" destId="{FE7E04E5-5EF8-F64C-BCF5-71C0E33C9521}" srcOrd="0" destOrd="0" presId="urn:microsoft.com/office/officeart/2008/layout/LinedList"/>
    <dgm:cxn modelId="{524D8086-6B86-4FF7-9FDC-38E47DE7E181}" srcId="{255A6DBA-568E-41EF-9D5B-A8B1F79A201E}" destId="{B2F1A9D5-2B1D-4EE0-9A36-64F916FD9FCC}" srcOrd="0" destOrd="0" parTransId="{E751DE7C-735F-4EBE-AB05-CBA7FD2B638E}" sibTransId="{54729389-4CF1-44E2-B7B3-EBDDC03DDFA0}"/>
    <dgm:cxn modelId="{5BB7A115-493A-439E-B1A6-9E68FD180D9E}" srcId="{255A6DBA-568E-41EF-9D5B-A8B1F79A201E}" destId="{6A7D60F3-98A2-4DD7-AF4F-4E723A31222D}" srcOrd="2" destOrd="0" parTransId="{06A1C5C6-4778-4207-8835-58ADBDACA731}" sibTransId="{B6A59573-57D6-466E-85CD-910EBE145270}"/>
    <dgm:cxn modelId="{EDB4536B-1FBE-43F7-B6FC-97B47166EB35}" srcId="{255A6DBA-568E-41EF-9D5B-A8B1F79A201E}" destId="{D0175877-B4DA-45FB-A513-E78A5889BD3C}" srcOrd="5" destOrd="0" parTransId="{849C6D81-1B08-480A-A06B-53BD85590C7E}" sibTransId="{04C913A0-FE50-4338-AA8E-04739D4B2344}"/>
    <dgm:cxn modelId="{06EDC1E7-8E69-1946-AF58-0CBFFE667826}" type="presOf" srcId="{D0175877-B4DA-45FB-A513-E78A5889BD3C}" destId="{EDFA7911-DCF7-FF4E-84A1-00376160AAD0}" srcOrd="0" destOrd="0" presId="urn:microsoft.com/office/officeart/2008/layout/LinedList"/>
    <dgm:cxn modelId="{AF39EBF2-A4F0-8240-BBF7-620291C41292}" type="presOf" srcId="{6A7D60F3-98A2-4DD7-AF4F-4E723A31222D}" destId="{CF240114-48C0-294C-BC05-7272215B6255}" srcOrd="0" destOrd="0" presId="urn:microsoft.com/office/officeart/2008/layout/LinedList"/>
    <dgm:cxn modelId="{61FF1F09-1512-C847-B9F2-B10A01B113DD}" srcId="{255A6DBA-568E-41EF-9D5B-A8B1F79A201E}" destId="{FC1B008F-76D2-B34D-A120-197F0D6496D4}" srcOrd="4" destOrd="0" parTransId="{693DF29F-80FB-FC41-92E0-5289F8ADA053}" sibTransId="{6ABED7A4-0ABF-054C-B6E0-E1863503DB0D}"/>
    <dgm:cxn modelId="{D8ABD8FB-FD0E-2B41-A951-064C5E7CCEA7}" type="presOf" srcId="{FC1B008F-76D2-B34D-A120-197F0D6496D4}" destId="{12666FE6-38FD-674E-A0E1-06215876183E}" srcOrd="0" destOrd="0" presId="urn:microsoft.com/office/officeart/2008/layout/LinedList"/>
    <dgm:cxn modelId="{2C00E66D-AC54-471D-B31C-F837A760F570}" srcId="{255A6DBA-568E-41EF-9D5B-A8B1F79A201E}" destId="{FC666762-858D-4A06-BCB8-B7918CFE0819}" srcOrd="1" destOrd="0" parTransId="{4609869B-A1E5-469F-A067-D0D9C57C18C6}" sibTransId="{6BAAEFF7-223D-4F08-9F88-62CEF599530D}"/>
    <dgm:cxn modelId="{E61E8DE8-8C61-DC4A-B5AF-6F3E8C1DCEB6}" type="presOf" srcId="{255A6DBA-568E-41EF-9D5B-A8B1F79A201E}" destId="{26E0F764-6D36-EA45-B0E8-79A78F0BADB0}" srcOrd="0" destOrd="0" presId="urn:microsoft.com/office/officeart/2008/layout/LinedList"/>
    <dgm:cxn modelId="{A7EB904B-00A7-AB45-9001-5AC1AC74DCDC}" type="presOf" srcId="{DEB3A6C9-08F3-464B-9B33-ED6E1C8F0041}" destId="{334B0729-4FF6-AF4A-90BD-37A1360D018D}" srcOrd="0" destOrd="0" presId="urn:microsoft.com/office/officeart/2008/layout/LinedList"/>
    <dgm:cxn modelId="{7034C9E2-B5A2-C148-9B40-099E4B1ECE09}" type="presOf" srcId="{B2F1A9D5-2B1D-4EE0-9A36-64F916FD9FCC}" destId="{096363A5-0E82-4043-90CB-5E2F5659010C}" srcOrd="0" destOrd="0" presId="urn:microsoft.com/office/officeart/2008/layout/LinedList"/>
    <dgm:cxn modelId="{05C30CBA-1BBC-9E4E-AF11-6F46BEEA2142}" srcId="{255A6DBA-568E-41EF-9D5B-A8B1F79A201E}" destId="{DEB3A6C9-08F3-464B-9B33-ED6E1C8F0041}" srcOrd="3" destOrd="0" parTransId="{2CD25DDD-5928-984A-9506-5017CB9D887D}" sibTransId="{7C4EFAF6-C0F8-014E-845B-DD2BE8588B16}"/>
    <dgm:cxn modelId="{597478AE-FA79-0549-8021-33F68F7A5EA9}" type="presParOf" srcId="{26E0F764-6D36-EA45-B0E8-79A78F0BADB0}" destId="{8DED7BA2-23BC-0947-B1F7-4AC9637D262B}" srcOrd="0" destOrd="0" presId="urn:microsoft.com/office/officeart/2008/layout/LinedList"/>
    <dgm:cxn modelId="{7EDBC8C9-7933-0348-A0D4-68954AF54AFE}" type="presParOf" srcId="{26E0F764-6D36-EA45-B0E8-79A78F0BADB0}" destId="{F05C08A6-80B9-AD4A-8580-12560D1C6D73}" srcOrd="1" destOrd="0" presId="urn:microsoft.com/office/officeart/2008/layout/LinedList"/>
    <dgm:cxn modelId="{1216FF00-A8CB-1B45-9CDF-37126646E3D6}" type="presParOf" srcId="{F05C08A6-80B9-AD4A-8580-12560D1C6D73}" destId="{096363A5-0E82-4043-90CB-5E2F5659010C}" srcOrd="0" destOrd="0" presId="urn:microsoft.com/office/officeart/2008/layout/LinedList"/>
    <dgm:cxn modelId="{FAC7DF8D-9EBF-9042-A9F7-7CA40C24A779}" type="presParOf" srcId="{F05C08A6-80B9-AD4A-8580-12560D1C6D73}" destId="{37E88245-E6B5-C849-942E-C80820EB95BB}" srcOrd="1" destOrd="0" presId="urn:microsoft.com/office/officeart/2008/layout/LinedList"/>
    <dgm:cxn modelId="{276DCF30-77F3-924F-8144-641310699716}" type="presParOf" srcId="{26E0F764-6D36-EA45-B0E8-79A78F0BADB0}" destId="{41AC48D5-ACDA-C64B-908A-251096D9D7CB}" srcOrd="2" destOrd="0" presId="urn:microsoft.com/office/officeart/2008/layout/LinedList"/>
    <dgm:cxn modelId="{44F3080D-23A5-B843-A10E-4069B048EFBE}" type="presParOf" srcId="{26E0F764-6D36-EA45-B0E8-79A78F0BADB0}" destId="{9787D991-4F37-9942-BDDB-797F6EA68BE9}" srcOrd="3" destOrd="0" presId="urn:microsoft.com/office/officeart/2008/layout/LinedList"/>
    <dgm:cxn modelId="{05BBF939-1E4B-C94A-BC70-0455DCCB0680}" type="presParOf" srcId="{9787D991-4F37-9942-BDDB-797F6EA68BE9}" destId="{FE7E04E5-5EF8-F64C-BCF5-71C0E33C9521}" srcOrd="0" destOrd="0" presId="urn:microsoft.com/office/officeart/2008/layout/LinedList"/>
    <dgm:cxn modelId="{49E092F8-DD32-3F49-9EB2-328A80211F0D}" type="presParOf" srcId="{9787D991-4F37-9942-BDDB-797F6EA68BE9}" destId="{8800250A-CFAD-244B-8BA0-97E1BDB38A78}" srcOrd="1" destOrd="0" presId="urn:microsoft.com/office/officeart/2008/layout/LinedList"/>
    <dgm:cxn modelId="{9044235C-566A-0647-B1A4-27E7FD9CEE5E}" type="presParOf" srcId="{26E0F764-6D36-EA45-B0E8-79A78F0BADB0}" destId="{E25413E7-D612-DE49-B76E-A860CA6960C8}" srcOrd="4" destOrd="0" presId="urn:microsoft.com/office/officeart/2008/layout/LinedList"/>
    <dgm:cxn modelId="{5670BC03-66EC-F045-ACD7-AC8D29DEE812}" type="presParOf" srcId="{26E0F764-6D36-EA45-B0E8-79A78F0BADB0}" destId="{DBE69162-26F8-4340-BFFD-C8DD23157890}" srcOrd="5" destOrd="0" presId="urn:microsoft.com/office/officeart/2008/layout/LinedList"/>
    <dgm:cxn modelId="{73E313A9-597C-4C4E-8D0A-FB9450C9FBAD}" type="presParOf" srcId="{DBE69162-26F8-4340-BFFD-C8DD23157890}" destId="{CF240114-48C0-294C-BC05-7272215B6255}" srcOrd="0" destOrd="0" presId="urn:microsoft.com/office/officeart/2008/layout/LinedList"/>
    <dgm:cxn modelId="{89CA8E09-C06F-AC49-B05F-6C8DB058A580}" type="presParOf" srcId="{DBE69162-26F8-4340-BFFD-C8DD23157890}" destId="{FD5B3AB2-9EFF-E546-9E3C-9A6C01C2A635}" srcOrd="1" destOrd="0" presId="urn:microsoft.com/office/officeart/2008/layout/LinedList"/>
    <dgm:cxn modelId="{9A9D1F42-1FDE-6B4F-8849-B9B0B5D250C5}" type="presParOf" srcId="{26E0F764-6D36-EA45-B0E8-79A78F0BADB0}" destId="{7A223B8D-3700-014D-928A-55D4C38C8C84}" srcOrd="6" destOrd="0" presId="urn:microsoft.com/office/officeart/2008/layout/LinedList"/>
    <dgm:cxn modelId="{1B9A4C98-9105-C044-9376-A51B6C766720}" type="presParOf" srcId="{26E0F764-6D36-EA45-B0E8-79A78F0BADB0}" destId="{9D3C8E53-7FB2-3048-9E50-28A700FEE3B4}" srcOrd="7" destOrd="0" presId="urn:microsoft.com/office/officeart/2008/layout/LinedList"/>
    <dgm:cxn modelId="{1C790637-A534-D948-B551-95223A4A0AC7}" type="presParOf" srcId="{9D3C8E53-7FB2-3048-9E50-28A700FEE3B4}" destId="{334B0729-4FF6-AF4A-90BD-37A1360D018D}" srcOrd="0" destOrd="0" presId="urn:microsoft.com/office/officeart/2008/layout/LinedList"/>
    <dgm:cxn modelId="{C555E3F9-4517-2D4D-9C66-67A54228225C}" type="presParOf" srcId="{9D3C8E53-7FB2-3048-9E50-28A700FEE3B4}" destId="{75CD9F85-40D7-6745-A648-017B2C0C3D6F}" srcOrd="1" destOrd="0" presId="urn:microsoft.com/office/officeart/2008/layout/LinedList"/>
    <dgm:cxn modelId="{D6C4BED7-885A-CA4A-98FD-FAF4FC5F60E7}" type="presParOf" srcId="{26E0F764-6D36-EA45-B0E8-79A78F0BADB0}" destId="{B5BE1DD3-E360-9A44-9A0C-900460ADF2EF}" srcOrd="8" destOrd="0" presId="urn:microsoft.com/office/officeart/2008/layout/LinedList"/>
    <dgm:cxn modelId="{B5D12C74-4B6F-2044-8323-2F9F86497C51}" type="presParOf" srcId="{26E0F764-6D36-EA45-B0E8-79A78F0BADB0}" destId="{7E0965AC-5ADB-1B4C-91E9-682E3E179AD1}" srcOrd="9" destOrd="0" presId="urn:microsoft.com/office/officeart/2008/layout/LinedList"/>
    <dgm:cxn modelId="{ED6F2130-BA55-4640-9EEA-121BFA5D0208}" type="presParOf" srcId="{7E0965AC-5ADB-1B4C-91E9-682E3E179AD1}" destId="{12666FE6-38FD-674E-A0E1-06215876183E}" srcOrd="0" destOrd="0" presId="urn:microsoft.com/office/officeart/2008/layout/LinedList"/>
    <dgm:cxn modelId="{64D1A1AD-953F-8A45-8C48-31B2688150F4}" type="presParOf" srcId="{7E0965AC-5ADB-1B4C-91E9-682E3E179AD1}" destId="{68706E86-37D8-DE4D-8D6C-F92598852B5E}" srcOrd="1" destOrd="0" presId="urn:microsoft.com/office/officeart/2008/layout/LinedList"/>
    <dgm:cxn modelId="{10A7FD3A-1365-E745-B304-DBC077E2C982}" type="presParOf" srcId="{26E0F764-6D36-EA45-B0E8-79A78F0BADB0}" destId="{52C8B4D3-40C1-4A40-9791-BC4BCC2EF376}" srcOrd="10" destOrd="0" presId="urn:microsoft.com/office/officeart/2008/layout/LinedList"/>
    <dgm:cxn modelId="{5AC8AA06-B623-6043-85E1-43C1C52E468E}" type="presParOf" srcId="{26E0F764-6D36-EA45-B0E8-79A78F0BADB0}" destId="{E20CF18E-8836-8546-BC2E-76956360A0BD}" srcOrd="11" destOrd="0" presId="urn:microsoft.com/office/officeart/2008/layout/LinedList"/>
    <dgm:cxn modelId="{5BA1A2B6-6DEB-ED47-89E0-80F58D77F01F}" type="presParOf" srcId="{E20CF18E-8836-8546-BC2E-76956360A0BD}" destId="{EDFA7911-DCF7-FF4E-84A1-00376160AAD0}" srcOrd="0" destOrd="0" presId="urn:microsoft.com/office/officeart/2008/layout/LinedList"/>
    <dgm:cxn modelId="{BD8DDE8A-0042-9647-87F4-F35FD797F86C}" type="presParOf" srcId="{E20CF18E-8836-8546-BC2E-76956360A0BD}" destId="{71B0AD41-42CC-2D4A-AF2C-055F7DFB89A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D7BA2-23BC-0947-B1F7-4AC9637D262B}">
      <dsp:nvSpPr>
        <dsp:cNvPr id="0" name=""/>
        <dsp:cNvSpPr/>
      </dsp:nvSpPr>
      <dsp:spPr>
        <a:xfrm>
          <a:off x="0" y="2625"/>
          <a:ext cx="4845978"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363A5-0E82-4043-90CB-5E2F5659010C}">
      <dsp:nvSpPr>
        <dsp:cNvPr id="0" name=""/>
        <dsp:cNvSpPr/>
      </dsp:nvSpPr>
      <dsp:spPr>
        <a:xfrm>
          <a:off x="0" y="2625"/>
          <a:ext cx="4845978" cy="89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Accessible Canada Act (ACA)</a:t>
          </a:r>
          <a:endParaRPr lang="en-US" sz="1800" kern="1200" dirty="0">
            <a:latin typeface="Arial" panose="020B0604020202020204" pitchFamily="34" charset="0"/>
            <a:cs typeface="Arial" panose="020B0604020202020204" pitchFamily="34" charset="0"/>
          </a:endParaRPr>
        </a:p>
      </dsp:txBody>
      <dsp:txXfrm>
        <a:off x="0" y="2625"/>
        <a:ext cx="4845978" cy="895212"/>
      </dsp:txXfrm>
    </dsp:sp>
    <dsp:sp modelId="{41AC48D5-ACDA-C64B-908A-251096D9D7CB}">
      <dsp:nvSpPr>
        <dsp:cNvPr id="0" name=""/>
        <dsp:cNvSpPr/>
      </dsp:nvSpPr>
      <dsp:spPr>
        <a:xfrm>
          <a:off x="0" y="897838"/>
          <a:ext cx="4845978"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E04E5-5EF8-F64C-BCF5-71C0E33C9521}">
      <dsp:nvSpPr>
        <dsp:cNvPr id="0" name=""/>
        <dsp:cNvSpPr/>
      </dsp:nvSpPr>
      <dsp:spPr>
        <a:xfrm>
          <a:off x="0" y="897838"/>
          <a:ext cx="4845978" cy="89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Accessibility for </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Ontarians with </a:t>
          </a:r>
          <a:br>
            <a:rPr lang="en-US" sz="1800" b="1" kern="1200" dirty="0">
              <a:latin typeface="Arial" panose="020B0604020202020204" pitchFamily="34" charset="0"/>
              <a:cs typeface="Arial" panose="020B0604020202020204" pitchFamily="34" charset="0"/>
            </a:rPr>
          </a:br>
          <a:r>
            <a:rPr lang="en-US" sz="1800" b="1" kern="1200" dirty="0">
              <a:latin typeface="Arial" panose="020B0604020202020204" pitchFamily="34" charset="0"/>
              <a:cs typeface="Arial" panose="020B0604020202020204" pitchFamily="34" charset="0"/>
            </a:rPr>
            <a:t>Disabilities Act (AODA)</a:t>
          </a:r>
          <a:endParaRPr lang="en-US" sz="1800" kern="1200" dirty="0">
            <a:latin typeface="Arial" panose="020B0604020202020204" pitchFamily="34" charset="0"/>
            <a:cs typeface="Arial" panose="020B0604020202020204" pitchFamily="34" charset="0"/>
          </a:endParaRPr>
        </a:p>
      </dsp:txBody>
      <dsp:txXfrm>
        <a:off x="0" y="897838"/>
        <a:ext cx="4845978" cy="895212"/>
      </dsp:txXfrm>
    </dsp:sp>
    <dsp:sp modelId="{E25413E7-D612-DE49-B76E-A860CA6960C8}">
      <dsp:nvSpPr>
        <dsp:cNvPr id="0" name=""/>
        <dsp:cNvSpPr/>
      </dsp:nvSpPr>
      <dsp:spPr>
        <a:xfrm>
          <a:off x="0" y="1793050"/>
          <a:ext cx="4845978"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40114-48C0-294C-BC05-7272215B6255}">
      <dsp:nvSpPr>
        <dsp:cNvPr id="0" name=""/>
        <dsp:cNvSpPr/>
      </dsp:nvSpPr>
      <dsp:spPr>
        <a:xfrm>
          <a:off x="0" y="1793050"/>
          <a:ext cx="4845978" cy="89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Integrated Accessibility Standards Regulations</a:t>
          </a:r>
          <a:endParaRPr lang="en-US" sz="1800" kern="1200" dirty="0">
            <a:latin typeface="Arial" panose="020B0604020202020204" pitchFamily="34" charset="0"/>
            <a:cs typeface="Arial" panose="020B0604020202020204" pitchFamily="34" charset="0"/>
          </a:endParaRPr>
        </a:p>
      </dsp:txBody>
      <dsp:txXfrm>
        <a:off x="0" y="1793050"/>
        <a:ext cx="4845978" cy="895212"/>
      </dsp:txXfrm>
    </dsp:sp>
    <dsp:sp modelId="{7A223B8D-3700-014D-928A-55D4C38C8C84}">
      <dsp:nvSpPr>
        <dsp:cNvPr id="0" name=""/>
        <dsp:cNvSpPr/>
      </dsp:nvSpPr>
      <dsp:spPr>
        <a:xfrm>
          <a:off x="0" y="2688263"/>
          <a:ext cx="4845978"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B0729-4FF6-AF4A-90BD-37A1360D018D}">
      <dsp:nvSpPr>
        <dsp:cNvPr id="0" name=""/>
        <dsp:cNvSpPr/>
      </dsp:nvSpPr>
      <dsp:spPr>
        <a:xfrm>
          <a:off x="0" y="2688263"/>
          <a:ext cx="4845978" cy="89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solidFill>
                <a:schemeClr val="tx1"/>
              </a:solidFill>
              <a:latin typeface="Arial" panose="020B0604020202020204" pitchFamily="34" charset="0"/>
              <a:cs typeface="Arial" panose="020B0604020202020204" pitchFamily="34" charset="0"/>
            </a:rPr>
            <a:t>Accessibility Standards</a:t>
          </a:r>
          <a:endParaRPr lang="en-US" sz="1800" kern="1200" dirty="0">
            <a:solidFill>
              <a:schemeClr val="tx1"/>
            </a:solidFill>
            <a:latin typeface="Arial" panose="020B0604020202020204" pitchFamily="34" charset="0"/>
            <a:cs typeface="Arial" panose="020B0604020202020204" pitchFamily="34" charset="0"/>
          </a:endParaRPr>
        </a:p>
      </dsp:txBody>
      <dsp:txXfrm>
        <a:off x="0" y="2688263"/>
        <a:ext cx="4845978" cy="895212"/>
      </dsp:txXfrm>
    </dsp:sp>
    <dsp:sp modelId="{B5BE1DD3-E360-9A44-9A0C-900460ADF2EF}">
      <dsp:nvSpPr>
        <dsp:cNvPr id="0" name=""/>
        <dsp:cNvSpPr/>
      </dsp:nvSpPr>
      <dsp:spPr>
        <a:xfrm>
          <a:off x="0" y="3583476"/>
          <a:ext cx="4845978"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66FE6-38FD-674E-A0E1-06215876183E}">
      <dsp:nvSpPr>
        <dsp:cNvPr id="0" name=""/>
        <dsp:cNvSpPr/>
      </dsp:nvSpPr>
      <dsp:spPr>
        <a:xfrm>
          <a:off x="0" y="3583476"/>
          <a:ext cx="4845978" cy="89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solidFill>
                <a:schemeClr val="tx1"/>
              </a:solidFill>
              <a:latin typeface="Arial" panose="020B0604020202020204" pitchFamily="34" charset="0"/>
              <a:cs typeface="Arial" panose="020B0604020202020204" pitchFamily="34" charset="0"/>
            </a:rPr>
            <a:t>Ontario Building Code</a:t>
          </a:r>
        </a:p>
      </dsp:txBody>
      <dsp:txXfrm>
        <a:off x="0" y="3583476"/>
        <a:ext cx="4845978" cy="895212"/>
      </dsp:txXfrm>
    </dsp:sp>
    <dsp:sp modelId="{52C8B4D3-40C1-4A40-9791-BC4BCC2EF376}">
      <dsp:nvSpPr>
        <dsp:cNvPr id="0" name=""/>
        <dsp:cNvSpPr/>
      </dsp:nvSpPr>
      <dsp:spPr>
        <a:xfrm>
          <a:off x="0" y="4478688"/>
          <a:ext cx="4845978"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FA7911-DCF7-FF4E-84A1-00376160AAD0}">
      <dsp:nvSpPr>
        <dsp:cNvPr id="0" name=""/>
        <dsp:cNvSpPr/>
      </dsp:nvSpPr>
      <dsp:spPr>
        <a:xfrm>
          <a:off x="0" y="4478688"/>
          <a:ext cx="4845978" cy="89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PROVINCIAL Legislation</a:t>
          </a:r>
          <a:endParaRPr lang="en-US" sz="1800" kern="1200" dirty="0">
            <a:latin typeface="Arial" panose="020B0604020202020204" pitchFamily="34" charset="0"/>
            <a:cs typeface="Arial" panose="020B0604020202020204" pitchFamily="34" charset="0"/>
          </a:endParaRPr>
        </a:p>
      </dsp:txBody>
      <dsp:txXfrm>
        <a:off x="0" y="4478688"/>
        <a:ext cx="4845978" cy="89521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FBA02-8640-4137-9AB8-BDCCEC3CA95C}" type="datetimeFigureOut">
              <a:rPr lang="en-CA" smtClean="0"/>
              <a:t>27/09/2023</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762C7-0FFE-46F5-85CD-3EE5F020C0F9}" type="slidenum">
              <a:rPr lang="en-CA" smtClean="0"/>
              <a:t>‹#›</a:t>
            </a:fld>
            <a:endParaRPr lang="en-CA" dirty="0"/>
          </a:p>
        </p:txBody>
      </p:sp>
    </p:spTree>
    <p:extLst>
      <p:ext uri="{BB962C8B-B14F-4D97-AF65-F5344CB8AC3E}">
        <p14:creationId xmlns:p14="http://schemas.microsoft.com/office/powerpoint/2010/main" val="376051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ah.gov.on.ca/Page10547.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the next 5 to 10 years a very large portion of the population will be in their senior years and will be facing many of the accessibility shortcomings. We need to act now because when called upon for services Society will not be ready.</a:t>
            </a:r>
            <a:endParaRPr lang="x-none" dirty="0"/>
          </a:p>
        </p:txBody>
      </p:sp>
      <p:sp>
        <p:nvSpPr>
          <p:cNvPr id="4" name="Slide Number Placeholder 3"/>
          <p:cNvSpPr>
            <a:spLocks noGrp="1"/>
          </p:cNvSpPr>
          <p:nvPr>
            <p:ph type="sldNum" sz="quarter" idx="5"/>
          </p:nvPr>
        </p:nvSpPr>
        <p:spPr/>
        <p:txBody>
          <a:bodyPr/>
          <a:lstStyle/>
          <a:p>
            <a:fld id="{66C762C7-0FFE-46F5-85CD-3EE5F020C0F9}" type="slidenum">
              <a:rPr lang="en-CA" smtClean="0"/>
              <a:t>1</a:t>
            </a:fld>
            <a:endParaRPr lang="en-CA" dirty="0"/>
          </a:p>
        </p:txBody>
      </p:sp>
    </p:spTree>
    <p:extLst>
      <p:ext uri="{BB962C8B-B14F-4D97-AF65-F5344CB8AC3E}">
        <p14:creationId xmlns:p14="http://schemas.microsoft.com/office/powerpoint/2010/main" val="204683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People living with a disability are part of society even though some may think differently, and this</a:t>
            </a:r>
            <a:r>
              <a:rPr lang="en-CA" baseline="0" dirty="0" smtClean="0"/>
              <a:t> is another issue that we face on a daily basis.</a:t>
            </a:r>
            <a:endParaRPr lang="en-CA" dirty="0"/>
          </a:p>
        </p:txBody>
      </p:sp>
      <p:sp>
        <p:nvSpPr>
          <p:cNvPr id="4" name="Slide Number Placeholder 3"/>
          <p:cNvSpPr>
            <a:spLocks noGrp="1"/>
          </p:cNvSpPr>
          <p:nvPr>
            <p:ph type="sldNum" sz="quarter" idx="10"/>
          </p:nvPr>
        </p:nvSpPr>
        <p:spPr/>
        <p:txBody>
          <a:bodyPr/>
          <a:lstStyle/>
          <a:p>
            <a:fld id="{66C762C7-0FFE-46F5-85CD-3EE5F020C0F9}" type="slidenum">
              <a:rPr lang="en-CA" smtClean="0"/>
              <a:t>4</a:t>
            </a:fld>
            <a:endParaRPr lang="en-CA" dirty="0"/>
          </a:p>
        </p:txBody>
      </p:sp>
    </p:spTree>
    <p:extLst>
      <p:ext uri="{BB962C8B-B14F-4D97-AF65-F5344CB8AC3E}">
        <p14:creationId xmlns:p14="http://schemas.microsoft.com/office/powerpoint/2010/main" val="20864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a:solidFill>
                  <a:srgbClr val="000000"/>
                </a:solidFill>
                <a:latin typeface="League Spartan Bold"/>
              </a:rPr>
              <a:t>ACA - The resulting Accessible Canada Act is landmark federal legislation that aims to realize a barrier-free Canada by 2040.</a:t>
            </a:r>
          </a:p>
          <a:p>
            <a:pPr>
              <a:lnSpc>
                <a:spcPct val="150000"/>
              </a:lnSpc>
            </a:pPr>
            <a:r>
              <a:rPr lang="en-US" sz="1200" dirty="0">
                <a:solidFill>
                  <a:srgbClr val="000000"/>
                </a:solidFill>
                <a:latin typeface="League Spartan Bold"/>
              </a:rPr>
              <a:t>A key principle of the ACA is “Nothing Without Us”, which means that persons with disabilities should be consulted when developing laws, policies and programs that impact them. In keeping with this principle, the Government of Canada works with persons with disabilities, and organizations who advocate on their behalf, to better understand the full diversity of the community it serves.</a:t>
            </a:r>
          </a:p>
          <a:p>
            <a:pPr>
              <a:lnSpc>
                <a:spcPct val="150000"/>
              </a:lnSpc>
            </a:pPr>
            <a:endParaRPr lang="en-US" sz="1200" dirty="0">
              <a:solidFill>
                <a:srgbClr val="000000"/>
              </a:solidFill>
              <a:latin typeface="League Spartan Bold"/>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solidFill>
                  <a:srgbClr val="000000"/>
                </a:solidFill>
                <a:latin typeface="League Spartan Bold"/>
              </a:rPr>
              <a:t>AODA- The Accessibility for Ontarians with Disabilities Act (AODA) seeks to ensure that all Ontarians have fair and equitable access to programs and services and to improve opportunities for persons with disabilities. The Act address barriers in Customer Service; Information and Communication; Employment; Transportation; the Design of Public Spaces.</a:t>
            </a:r>
          </a:p>
          <a:p>
            <a:pPr>
              <a:lnSpc>
                <a:spcPct val="150000"/>
              </a:lnSpc>
            </a:pPr>
            <a:endParaRPr lang="en-US" sz="1200" dirty="0">
              <a:solidFill>
                <a:srgbClr val="000000"/>
              </a:solidFill>
              <a:latin typeface="League Spartan Bold"/>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solidFill>
                  <a:srgbClr val="000000"/>
                </a:solidFill>
                <a:latin typeface="League Spartan Bold"/>
              </a:rPr>
              <a:t>IASR - The AODA has five Standards which are included in the Integrated Accessibility Standards (IASR). These include the Customer Service Standard; Employment Standard; Information and Communication Standard; Design of Public Spaces Standard; the Transportation Standard; as well as some general requirements.</a:t>
            </a:r>
          </a:p>
          <a:p>
            <a:pPr>
              <a:lnSpc>
                <a:spcPct val="150000"/>
              </a:lnSpc>
            </a:pPr>
            <a:endParaRPr lang="en-US" sz="1200" dirty="0">
              <a:solidFill>
                <a:srgbClr val="000000"/>
              </a:solidFill>
              <a:latin typeface="League Spartan Bold"/>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solidFill>
                  <a:srgbClr val="000000"/>
                </a:solidFill>
                <a:latin typeface="League Spartan Bold"/>
              </a:rPr>
              <a:t>Accessibility Standards - The Act operates by bringing accessibility standards into regulation. Accessibility standards are laws that individuals, government, businesses, non-profits, and public sector organizations must follow in order to become more accessible. The accessibility standards contain timelines for the implementation of required measures and help organizations identify, remove, and prevent barriers in order to improve accessibility for people with disabilities. </a:t>
            </a:r>
          </a:p>
          <a:p>
            <a:pPr>
              <a:lnSpc>
                <a:spcPct val="150000"/>
              </a:lnSpc>
            </a:pPr>
            <a:endParaRPr lang="en-US" sz="1200" dirty="0">
              <a:solidFill>
                <a:srgbClr val="000000"/>
              </a:solidFill>
              <a:latin typeface="League Spartan Bold"/>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solidFill>
                  <a:srgbClr val="000000"/>
                </a:solidFill>
                <a:latin typeface="League Spartan Bold"/>
              </a:rPr>
              <a:t>Ontario Building code - The Building Code Act is the legislative framework governing the construction, renovation and change-of-use of a building. The </a:t>
            </a:r>
            <a:r>
              <a:rPr lang="en-US" sz="1200" u="sng" dirty="0">
                <a:solidFill>
                  <a:srgbClr val="000000"/>
                </a:solidFill>
                <a:latin typeface="League Spartan Bold"/>
                <a:hlinkClick r:id="rId3" tooltip="http://www.mah.gov.on.ca/Page10547.aspx"/>
              </a:rPr>
              <a:t>Ontario Building Code (OBC)</a:t>
            </a:r>
            <a:r>
              <a:rPr lang="en-US" sz="1200" dirty="0">
                <a:solidFill>
                  <a:srgbClr val="000000"/>
                </a:solidFill>
                <a:latin typeface="League Spartan Bold"/>
              </a:rPr>
              <a:t> is a regulation under the Act that establishes detailed technical and administrative requirements as well as minimum standards for building construction. The Act was amended on January 1, 2015 to include requirements that enhance accessibility in newly constructed buildings and existing buildings that are to be extensively renovated.  </a:t>
            </a:r>
          </a:p>
          <a:p>
            <a:pPr>
              <a:lnSpc>
                <a:spcPct val="150000"/>
              </a:lnSpc>
            </a:pPr>
            <a:endParaRPr lang="en-US" sz="1200">
              <a:solidFill>
                <a:srgbClr val="000000"/>
              </a:solidFill>
              <a:latin typeface="League Spartan Bold"/>
            </a:endParaRPr>
          </a:p>
          <a:p>
            <a:pPr>
              <a:lnSpc>
                <a:spcPct val="150000"/>
              </a:lnSpc>
            </a:pPr>
            <a:endParaRPr lang="en-US" sz="1200" dirty="0">
              <a:solidFill>
                <a:srgbClr val="000000"/>
              </a:solidFill>
              <a:latin typeface="League Spartan Bold"/>
            </a:endParaRPr>
          </a:p>
          <a:p>
            <a:pPr>
              <a:lnSpc>
                <a:spcPct val="150000"/>
              </a:lnSpc>
            </a:pPr>
            <a:endParaRPr lang="en-US" sz="1200" dirty="0">
              <a:solidFill>
                <a:srgbClr val="000000"/>
              </a:solidFill>
              <a:latin typeface="League Spartan Bold"/>
            </a:endParaRPr>
          </a:p>
          <a:p>
            <a:endParaRPr lang="x-none" dirty="0"/>
          </a:p>
        </p:txBody>
      </p:sp>
      <p:sp>
        <p:nvSpPr>
          <p:cNvPr id="4" name="Slide Number Placeholder 3"/>
          <p:cNvSpPr>
            <a:spLocks noGrp="1"/>
          </p:cNvSpPr>
          <p:nvPr>
            <p:ph type="sldNum" sz="quarter" idx="5"/>
          </p:nvPr>
        </p:nvSpPr>
        <p:spPr/>
        <p:txBody>
          <a:bodyPr/>
          <a:lstStyle/>
          <a:p>
            <a:fld id="{66C762C7-0FFE-46F5-85CD-3EE5F020C0F9}" type="slidenum">
              <a:rPr lang="en-CA" smtClean="0"/>
              <a:t>5</a:t>
            </a:fld>
            <a:endParaRPr lang="en-CA" dirty="0"/>
          </a:p>
        </p:txBody>
      </p:sp>
    </p:spTree>
    <p:extLst>
      <p:ext uri="{BB962C8B-B14F-4D97-AF65-F5344CB8AC3E}">
        <p14:creationId xmlns:p14="http://schemas.microsoft.com/office/powerpoint/2010/main" val="103068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next few slides are examples of major issues that we with mobility issues face and the dangers that are present that should never of been designed.</a:t>
            </a:r>
            <a:endParaRPr lang="en-CA" dirty="0"/>
          </a:p>
        </p:txBody>
      </p:sp>
      <p:sp>
        <p:nvSpPr>
          <p:cNvPr id="4" name="Slide Number Placeholder 3"/>
          <p:cNvSpPr>
            <a:spLocks noGrp="1"/>
          </p:cNvSpPr>
          <p:nvPr>
            <p:ph type="sldNum" sz="quarter" idx="10"/>
          </p:nvPr>
        </p:nvSpPr>
        <p:spPr/>
        <p:txBody>
          <a:bodyPr/>
          <a:lstStyle/>
          <a:p>
            <a:fld id="{66C762C7-0FFE-46F5-85CD-3EE5F020C0F9}" type="slidenum">
              <a:rPr lang="en-CA" smtClean="0"/>
              <a:t>6</a:t>
            </a:fld>
            <a:endParaRPr lang="en-CA" dirty="0"/>
          </a:p>
        </p:txBody>
      </p:sp>
    </p:spTree>
    <p:extLst>
      <p:ext uri="{BB962C8B-B14F-4D97-AF65-F5344CB8AC3E}">
        <p14:creationId xmlns:p14="http://schemas.microsoft.com/office/powerpoint/2010/main" val="210369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Verdana" panose="020B0604030504040204" pitchFamily="34" charset="0"/>
              </a:rPr>
              <a:t>Thank you for engaging in this training.  You are deeply appreciated.</a:t>
            </a:r>
            <a:endParaRPr lang="en-US" b="0" dirty="0">
              <a:effectLst/>
            </a:endParaRPr>
          </a:p>
          <a:p>
            <a:endParaRPr lang="en-CA" dirty="0"/>
          </a:p>
          <a:p>
            <a:r>
              <a:rPr lang="en-CA" dirty="0"/>
              <a:t>I hope we’ve opened your eyes just a little wider than they were when we started.  If there’s nothing else you take away today, remember the “CAN and HOW Approach.”  Simple. Two, three letter words.</a:t>
            </a:r>
          </a:p>
          <a:p>
            <a:endParaRPr lang="en-CA" dirty="0"/>
          </a:p>
          <a:p>
            <a:r>
              <a:rPr lang="en-CA" dirty="0"/>
              <a:t>Till next time, take care &amp; God bless.</a:t>
            </a:r>
          </a:p>
        </p:txBody>
      </p:sp>
      <p:sp>
        <p:nvSpPr>
          <p:cNvPr id="4" name="Slide Number Placeholder 3"/>
          <p:cNvSpPr>
            <a:spLocks noGrp="1"/>
          </p:cNvSpPr>
          <p:nvPr>
            <p:ph type="sldNum" sz="quarter" idx="5"/>
          </p:nvPr>
        </p:nvSpPr>
        <p:spPr/>
        <p:txBody>
          <a:bodyPr/>
          <a:lstStyle/>
          <a:p>
            <a:fld id="{80D9F40C-A436-45D9-B100-F996B955AFD3}" type="slidenum">
              <a:rPr lang="en-CA" smtClean="0"/>
              <a:t>18</a:t>
            </a:fld>
            <a:endParaRPr lang="en-CA" dirty="0"/>
          </a:p>
        </p:txBody>
      </p:sp>
    </p:spTree>
    <p:extLst>
      <p:ext uri="{BB962C8B-B14F-4D97-AF65-F5344CB8AC3E}">
        <p14:creationId xmlns:p14="http://schemas.microsoft.com/office/powerpoint/2010/main" val="315482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318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37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321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4281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GB"/>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90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300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608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7322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939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GB"/>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9/27/2023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138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541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4660532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ontario.ca/page/accessibility-in-ontario" TargetMode="External"/><Relationship Id="rId7" Type="http://schemas.openxmlformats.org/officeDocument/2006/relationships/image" Target="../media/image18.png"/><Relationship Id="rId2" Type="http://schemas.openxmlformats.org/officeDocument/2006/relationships/hyperlink" Target="https://www.canada.ca/en/employment-social-development/programs/accessible-canada.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s://www.canada.ca/en/government/publicservice/wellness-inclusion-diversity-public-service/diversity-inclusion-public-service/accessibility-public-service.html" TargetMode="External"/><Relationship Id="rId9"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mymsfamily.com/" TargetMode="External"/><Relationship Id="rId4" Type="http://schemas.openxmlformats.org/officeDocument/2006/relationships/hyperlink" Target="mailto:info@mymsfamily.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ohrc.on.ca/en/policy-and-guidelines-disability-and-duty-accommodate/2-what-disabili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5535DAA1-B7FB-41AB-BA45-ECFC99D827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6D225CEC-19E5-40D0-B1CE-4E884C9C17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27" name="Rectangle 21">
            <a:extLst>
              <a:ext uri="{FF2B5EF4-FFF2-40B4-BE49-F238E27FC236}">
                <a16:creationId xmlns:a16="http://schemas.microsoft.com/office/drawing/2014/main" xmlns="" id="{BEF873D1-568B-4D8E-AF50-0382A71140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28" name="Rectangle 23">
            <a:extLst>
              <a:ext uri="{FF2B5EF4-FFF2-40B4-BE49-F238E27FC236}">
                <a16:creationId xmlns:a16="http://schemas.microsoft.com/office/drawing/2014/main" xmlns="" id="{9E51D150-D0BE-47A3-AA5B-3F71488E55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26" name="Rectangle 25">
            <a:extLst>
              <a:ext uri="{FF2B5EF4-FFF2-40B4-BE49-F238E27FC236}">
                <a16:creationId xmlns:a16="http://schemas.microsoft.com/office/drawing/2014/main" xmlns="" id="{A3EC344B-E4D2-4F05-86FF-A2109058C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2" name="Title 1">
            <a:extLst>
              <a:ext uri="{FF2B5EF4-FFF2-40B4-BE49-F238E27FC236}">
                <a16:creationId xmlns:a16="http://schemas.microsoft.com/office/drawing/2014/main" xmlns="" id="{2AD83EDF-7D43-6903-128F-A6C72AB81DFE}"/>
              </a:ext>
            </a:extLst>
          </p:cNvPr>
          <p:cNvSpPr>
            <a:spLocks noGrp="1"/>
          </p:cNvSpPr>
          <p:nvPr>
            <p:ph type="ctrTitle"/>
          </p:nvPr>
        </p:nvSpPr>
        <p:spPr>
          <a:xfrm>
            <a:off x="581191" y="4380616"/>
            <a:ext cx="10993549" cy="914400"/>
          </a:xfrm>
        </p:spPr>
        <p:txBody>
          <a:bodyPr>
            <a:noAutofit/>
          </a:bodyPr>
          <a:lstStyle/>
          <a:p>
            <a:r>
              <a:rPr lang="en-US" sz="6000" dirty="0">
                <a:solidFill>
                  <a:srgbClr val="FFFFFF"/>
                </a:solidFill>
                <a:latin typeface="League Spartan Bold"/>
              </a:rPr>
              <a:t>The Right to Accessibility</a:t>
            </a:r>
            <a:endParaRPr lang="x-none" sz="6000" dirty="0">
              <a:solidFill>
                <a:srgbClr val="FFFFFF"/>
              </a:solidFill>
            </a:endParaRPr>
          </a:p>
        </p:txBody>
      </p:sp>
      <p:sp>
        <p:nvSpPr>
          <p:cNvPr id="3" name="Subtitle 2">
            <a:extLst>
              <a:ext uri="{FF2B5EF4-FFF2-40B4-BE49-F238E27FC236}">
                <a16:creationId xmlns:a16="http://schemas.microsoft.com/office/drawing/2014/main" xmlns="" id="{E9E3224F-5984-5440-F650-01BA54540DB8}"/>
              </a:ext>
            </a:extLst>
          </p:cNvPr>
          <p:cNvSpPr>
            <a:spLocks noGrp="1"/>
          </p:cNvSpPr>
          <p:nvPr>
            <p:ph type="subTitle" idx="1"/>
          </p:nvPr>
        </p:nvSpPr>
        <p:spPr>
          <a:xfrm>
            <a:off x="581194" y="5475712"/>
            <a:ext cx="10993546" cy="476099"/>
          </a:xfrm>
        </p:spPr>
        <p:txBody>
          <a:bodyPr>
            <a:noAutofit/>
          </a:bodyPr>
          <a:lstStyle/>
          <a:p>
            <a:r>
              <a:rPr lang="en-US" sz="2400" dirty="0">
                <a:solidFill>
                  <a:srgbClr val="EBEBEB"/>
                </a:solidFill>
                <a:latin typeface="Poppins Bold"/>
              </a:rPr>
              <a:t>A Presentation by MY MS FAMILY</a:t>
            </a:r>
          </a:p>
          <a:p>
            <a:endParaRPr lang="x-none" sz="2400" dirty="0">
              <a:solidFill>
                <a:srgbClr val="EBEBEB"/>
              </a:solidFill>
            </a:endParaRPr>
          </a:p>
        </p:txBody>
      </p:sp>
      <p:pic>
        <p:nvPicPr>
          <p:cNvPr id="5" name="Picture " descr="Disabled logo on the road">
            <a:extLst>
              <a:ext uri="{FF2B5EF4-FFF2-40B4-BE49-F238E27FC236}">
                <a16:creationId xmlns:a16="http://schemas.microsoft.com/office/drawing/2014/main" xmlns="" id="{210A576C-9B14-9FB5-B81E-2F815C82CFA0}"/>
              </a:ext>
            </a:extLst>
          </p:cNvPr>
          <p:cNvPicPr>
            <a:picLocks noChangeAspect="1"/>
          </p:cNvPicPr>
          <p:nvPr/>
        </p:nvPicPr>
        <p:blipFill rotWithShape="1">
          <a:blip r:embed="rId3"/>
          <a:srcRect r="-1" b="57997"/>
          <a:stretch/>
        </p:blipFill>
        <p:spPr>
          <a:xfrm>
            <a:off x="446532" y="599725"/>
            <a:ext cx="11292143" cy="3557252"/>
          </a:xfrm>
          <a:prstGeom prst="rect">
            <a:avLst/>
          </a:prstGeom>
        </p:spPr>
      </p:pic>
      <p:sp>
        <p:nvSpPr>
          <p:cNvPr id="6" name="Freeform 14">
            <a:extLst>
              <a:ext uri="{FF2B5EF4-FFF2-40B4-BE49-F238E27FC236}">
                <a16:creationId xmlns:a16="http://schemas.microsoft.com/office/drawing/2014/main" xmlns="" id="{880A02F8-5932-729D-3508-0875C4899FCA}"/>
              </a:ext>
              <a:ext uri="{C183D7F6-B498-43B3-948B-1728B52AA6E4}">
                <adec:decorative xmlns:adec="http://schemas.microsoft.com/office/drawing/2017/decorative" xmlns="" val="1"/>
              </a:ext>
            </a:extLst>
          </p:cNvPr>
          <p:cNvSpPr/>
          <p:nvPr/>
        </p:nvSpPr>
        <p:spPr>
          <a:xfrm>
            <a:off x="10742528" y="603282"/>
            <a:ext cx="996147" cy="883482"/>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4"/>
            <a:stretch>
              <a:fillRect/>
            </a:stretch>
          </a:blipFill>
        </p:spPr>
        <p:txBody>
          <a:bodyPr/>
          <a:lstStyle/>
          <a:p>
            <a:endParaRPr lang="x-none" dirty="0"/>
          </a:p>
        </p:txBody>
      </p:sp>
      <p:sp>
        <p:nvSpPr>
          <p:cNvPr id="7" name="Freeform 15">
            <a:extLst>
              <a:ext uri="{FF2B5EF4-FFF2-40B4-BE49-F238E27FC236}">
                <a16:creationId xmlns:a16="http://schemas.microsoft.com/office/drawing/2014/main" xmlns="" id="{E11E19B8-3714-3B06-FAE7-6A11D7BE9684}"/>
              </a:ext>
              <a:ext uri="{C183D7F6-B498-43B3-948B-1728B52AA6E4}">
                <adec:decorative xmlns:adec="http://schemas.microsoft.com/office/drawing/2017/decorative" xmlns="" val="1"/>
              </a:ext>
            </a:extLst>
          </p:cNvPr>
          <p:cNvSpPr/>
          <p:nvPr/>
        </p:nvSpPr>
        <p:spPr>
          <a:xfrm>
            <a:off x="453325" y="603282"/>
            <a:ext cx="2927184" cy="883482"/>
          </a:xfrm>
          <a:custGeom>
            <a:avLst/>
            <a:gdLst/>
            <a:ahLst/>
            <a:cxnLst/>
            <a:rect l="l" t="t" r="r" b="b"/>
            <a:pathLst>
              <a:path w="2988248" h="883482">
                <a:moveTo>
                  <a:pt x="0" y="0"/>
                </a:moveTo>
                <a:lnTo>
                  <a:pt x="2988248" y="0"/>
                </a:lnTo>
                <a:lnTo>
                  <a:pt x="2988248" y="883482"/>
                </a:lnTo>
                <a:lnTo>
                  <a:pt x="0" y="883482"/>
                </a:lnTo>
                <a:lnTo>
                  <a:pt x="0" y="0"/>
                </a:lnTo>
                <a:close/>
              </a:path>
            </a:pathLst>
          </a:custGeom>
          <a:blipFill>
            <a:blip r:embed="rId5"/>
            <a:stretch>
              <a:fillRect/>
            </a:stretch>
          </a:blipFill>
        </p:spPr>
        <p:txBody>
          <a:bodyPr/>
          <a:lstStyle/>
          <a:p>
            <a:endParaRPr lang="en-CA" dirty="0"/>
          </a:p>
        </p:txBody>
      </p:sp>
    </p:spTree>
    <p:extLst>
      <p:ext uri="{BB962C8B-B14F-4D97-AF65-F5344CB8AC3E}">
        <p14:creationId xmlns:p14="http://schemas.microsoft.com/office/powerpoint/2010/main" val="4003766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xmlns="" id="{F5687EEB-0844-FFCD-9EFA-D25B59142BF4}"/>
              </a:ext>
            </a:extLst>
          </p:cNvPr>
          <p:cNvSpPr>
            <a:spLocks noGrp="1"/>
          </p:cNvSpPr>
          <p:nvPr>
            <p:ph type="title"/>
          </p:nvPr>
        </p:nvSpPr>
        <p:spPr>
          <a:xfrm>
            <a:off x="581192" y="919079"/>
            <a:ext cx="11029616" cy="579001"/>
          </a:xfrm>
        </p:spPr>
        <p:txBody>
          <a:bodyPr>
            <a:noAutofit/>
          </a:bodyPr>
          <a:lstStyle/>
          <a:p>
            <a:r>
              <a:rPr lang="en-US" sz="3600" b="1" dirty="0">
                <a:latin typeface="Arial" panose="020B0604020202020204" pitchFamily="34" charset="0"/>
                <a:cs typeface="Arial" panose="020B0604020202020204" pitchFamily="34" charset="0"/>
              </a:rPr>
              <a:t>Case #4 - Parking Issue</a:t>
            </a:r>
            <a:endParaRPr lang="x-none" sz="3600" b="1" dirty="0">
              <a:latin typeface="Arial" panose="020B0604020202020204" pitchFamily="34" charset="0"/>
              <a:cs typeface="Arial" panose="020B0604020202020204" pitchFamily="34" charset="0"/>
            </a:endParaRPr>
          </a:p>
        </p:txBody>
      </p:sp>
      <p:sp>
        <p:nvSpPr>
          <p:cNvPr id="9" name="Picture" descr="A building with a road and parking spot in front of it">
            <a:extLst>
              <a:ext uri="{FF2B5EF4-FFF2-40B4-BE49-F238E27FC236}">
                <a16:creationId xmlns:a16="http://schemas.microsoft.com/office/drawing/2014/main" xmlns="" id="{A93759A7-C11A-AAB1-425C-630C3A8B4E3D}"/>
              </a:ext>
            </a:extLst>
          </p:cNvPr>
          <p:cNvSpPr/>
          <p:nvPr/>
        </p:nvSpPr>
        <p:spPr>
          <a:xfrm>
            <a:off x="608845" y="2228003"/>
            <a:ext cx="2683543" cy="3633046"/>
          </a:xfrm>
          <a:custGeom>
            <a:avLst/>
            <a:gdLst/>
            <a:ahLst/>
            <a:cxnLst/>
            <a:rect l="l" t="t" r="r" b="b"/>
            <a:pathLst>
              <a:path w="5035932" h="7114074">
                <a:moveTo>
                  <a:pt x="0" y="0"/>
                </a:moveTo>
                <a:lnTo>
                  <a:pt x="5035932" y="0"/>
                </a:lnTo>
                <a:lnTo>
                  <a:pt x="5035932" y="7114073"/>
                </a:lnTo>
                <a:lnTo>
                  <a:pt x="0" y="7114073"/>
                </a:lnTo>
                <a:lnTo>
                  <a:pt x="0" y="0"/>
                </a:lnTo>
                <a:close/>
              </a:path>
            </a:pathLst>
          </a:custGeom>
          <a:blipFill>
            <a:blip r:embed="rId2"/>
            <a:stretch>
              <a:fillRect t="-4960" r="-15799" b="-4560"/>
            </a:stretch>
          </a:blipFill>
        </p:spPr>
        <p:txBody>
          <a:bodyPr/>
          <a:lstStyle/>
          <a:p>
            <a:endParaRPr lang="x-none" dirty="0"/>
          </a:p>
        </p:txBody>
      </p:sp>
      <p:sp>
        <p:nvSpPr>
          <p:cNvPr id="2" name="Picture" descr="Another building and a parking spot in from of it ">
            <a:extLst>
              <a:ext uri="{FF2B5EF4-FFF2-40B4-BE49-F238E27FC236}">
                <a16:creationId xmlns:a16="http://schemas.microsoft.com/office/drawing/2014/main" xmlns="" id="{967CA168-B9FF-F158-AEE0-6204E0F1535E}"/>
              </a:ext>
            </a:extLst>
          </p:cNvPr>
          <p:cNvSpPr/>
          <p:nvPr/>
        </p:nvSpPr>
        <p:spPr>
          <a:xfrm>
            <a:off x="3596947" y="2228003"/>
            <a:ext cx="2900835" cy="3633046"/>
          </a:xfrm>
          <a:custGeom>
            <a:avLst/>
            <a:gdLst/>
            <a:ahLst/>
            <a:cxnLst/>
            <a:rect l="l" t="t" r="r" b="b"/>
            <a:pathLst>
              <a:path w="5121594" h="7126288">
                <a:moveTo>
                  <a:pt x="0" y="0"/>
                </a:moveTo>
                <a:lnTo>
                  <a:pt x="5121594" y="0"/>
                </a:lnTo>
                <a:lnTo>
                  <a:pt x="5121594" y="7126288"/>
                </a:lnTo>
                <a:lnTo>
                  <a:pt x="0" y="7126288"/>
                </a:lnTo>
                <a:lnTo>
                  <a:pt x="0" y="0"/>
                </a:lnTo>
                <a:close/>
              </a:path>
            </a:pathLst>
          </a:custGeom>
          <a:blipFill>
            <a:blip r:embed="rId3"/>
            <a:stretch>
              <a:fillRect l="-10285" t="-3456" b="-2109"/>
            </a:stretch>
          </a:blipFill>
        </p:spPr>
        <p:txBody>
          <a:bodyPr/>
          <a:lstStyle/>
          <a:p>
            <a:endParaRPr lang="x-none" dirty="0"/>
          </a:p>
        </p:txBody>
      </p:sp>
      <p:sp>
        <p:nvSpPr>
          <p:cNvPr id="6" name="Content Placeholder 5">
            <a:extLst>
              <a:ext uri="{FF2B5EF4-FFF2-40B4-BE49-F238E27FC236}">
                <a16:creationId xmlns:a16="http://schemas.microsoft.com/office/drawing/2014/main" xmlns="" id="{7DB73F54-2E61-B257-E81E-A962B66FA120}"/>
              </a:ext>
            </a:extLst>
          </p:cNvPr>
          <p:cNvSpPr>
            <a:spLocks noGrp="1"/>
          </p:cNvSpPr>
          <p:nvPr>
            <p:ph sz="half" idx="2"/>
          </p:nvPr>
        </p:nvSpPr>
        <p:spPr>
          <a:xfrm>
            <a:off x="6652672" y="1969553"/>
            <a:ext cx="5189261" cy="4149946"/>
          </a:xfrm>
        </p:spPr>
        <p:txBody>
          <a:bodyPr>
            <a:normAutofit/>
          </a:bodyPr>
          <a:lstStyle/>
          <a:p>
            <a:pPr marL="0" indent="0">
              <a:buNone/>
            </a:pPr>
            <a:r>
              <a:rPr lang="en-US" sz="2400" dirty="0">
                <a:solidFill>
                  <a:srgbClr val="000000"/>
                </a:solidFill>
                <a:latin typeface="Arial" panose="020B0604020202020204" pitchFamily="34" charset="0"/>
                <a:cs typeface="Arial" panose="020B0604020202020204" pitchFamily="34" charset="0"/>
              </a:rPr>
              <a:t>Here is another dangerous situation. </a:t>
            </a:r>
          </a:p>
          <a:p>
            <a:pPr marL="0" indent="0">
              <a:buNone/>
            </a:pPr>
            <a:r>
              <a:rPr lang="en-US" sz="2400" dirty="0">
                <a:solidFill>
                  <a:srgbClr val="000000"/>
                </a:solidFill>
                <a:latin typeface="Arial" panose="020B0604020202020204" pitchFamily="34" charset="0"/>
                <a:cs typeface="Arial" panose="020B0604020202020204" pitchFamily="34" charset="0"/>
              </a:rPr>
              <a:t>This picture was taken next to an accessible parking spot, but the ramp is a distance away into traffic. </a:t>
            </a:r>
          </a:p>
          <a:p>
            <a:pPr marL="0" indent="0">
              <a:buNone/>
            </a:pPr>
            <a:r>
              <a:rPr lang="en-US" sz="2400" dirty="0">
                <a:solidFill>
                  <a:srgbClr val="000000"/>
                </a:solidFill>
                <a:latin typeface="Arial" panose="020B0604020202020204" pitchFamily="34" charset="0"/>
                <a:cs typeface="Arial" panose="020B0604020202020204" pitchFamily="34" charset="0"/>
              </a:rPr>
              <a:t>One ramp at the Stop sign and the other ramp next to Allstate office. As you can see travelling into traffic! </a:t>
            </a:r>
          </a:p>
          <a:p>
            <a:pPr marL="0" indent="0">
              <a:buNone/>
            </a:pPr>
            <a:r>
              <a:rPr lang="en-US" sz="2400" dirty="0">
                <a:solidFill>
                  <a:srgbClr val="000000"/>
                </a:solidFill>
                <a:latin typeface="Arial" panose="020B0604020202020204" pitchFamily="34" charset="0"/>
                <a:cs typeface="Arial" panose="020B0604020202020204" pitchFamily="34" charset="0"/>
              </a:rPr>
              <a:t>Why can there not be a ramp system along that entire side?</a:t>
            </a:r>
          </a:p>
        </p:txBody>
      </p:sp>
      <p:sp>
        <p:nvSpPr>
          <p:cNvPr id="12" name="Freeform 15">
            <a:extLst>
              <a:ext uri="{FF2B5EF4-FFF2-40B4-BE49-F238E27FC236}">
                <a16:creationId xmlns:a16="http://schemas.microsoft.com/office/drawing/2014/main" xmlns="" id="{D316F1CC-10B7-2E35-4981-BA394F1E02FE}"/>
              </a:ext>
              <a:ext uri="{C183D7F6-B498-43B3-948B-1728B52AA6E4}">
                <adec:decorative xmlns:adec="http://schemas.microsoft.com/office/drawing/2017/decorative" xmlns="" val="1"/>
              </a:ext>
            </a:extLst>
          </p:cNvPr>
          <p:cNvSpPr/>
          <p:nvPr/>
        </p:nvSpPr>
        <p:spPr>
          <a:xfrm>
            <a:off x="0" y="5974518"/>
            <a:ext cx="2988248" cy="883482"/>
          </a:xfrm>
          <a:custGeom>
            <a:avLst/>
            <a:gdLst/>
            <a:ahLst/>
            <a:cxnLst/>
            <a:rect l="l" t="t" r="r" b="b"/>
            <a:pathLst>
              <a:path w="2988248" h="883482">
                <a:moveTo>
                  <a:pt x="0" y="0"/>
                </a:moveTo>
                <a:lnTo>
                  <a:pt x="2988248" y="0"/>
                </a:lnTo>
                <a:lnTo>
                  <a:pt x="2988248" y="883482"/>
                </a:lnTo>
                <a:lnTo>
                  <a:pt x="0" y="883482"/>
                </a:lnTo>
                <a:lnTo>
                  <a:pt x="0" y="0"/>
                </a:lnTo>
                <a:close/>
              </a:path>
            </a:pathLst>
          </a:custGeom>
          <a:blipFill>
            <a:blip r:embed="rId4"/>
            <a:stretch>
              <a:fillRect/>
            </a:stretch>
          </a:blipFill>
        </p:spPr>
        <p:txBody>
          <a:bodyPr/>
          <a:lstStyle/>
          <a:p>
            <a:endParaRPr lang="en-CA" dirty="0"/>
          </a:p>
        </p:txBody>
      </p:sp>
      <p:sp>
        <p:nvSpPr>
          <p:cNvPr id="13" name="Freeform 14">
            <a:extLst>
              <a:ext uri="{FF2B5EF4-FFF2-40B4-BE49-F238E27FC236}">
                <a16:creationId xmlns:a16="http://schemas.microsoft.com/office/drawing/2014/main" xmlns="" id="{1F5028B9-53F7-AE00-5D28-40397DEDD805}"/>
              </a:ext>
              <a:ext uri="{C183D7F6-B498-43B3-948B-1728B52AA6E4}">
                <adec:decorative xmlns:adec="http://schemas.microsoft.com/office/drawing/2017/decorative" xmlns="" val="1"/>
              </a:ext>
            </a:extLst>
          </p:cNvPr>
          <p:cNvSpPr/>
          <p:nvPr/>
        </p:nvSpPr>
        <p:spPr>
          <a:xfrm>
            <a:off x="11155679" y="5974316"/>
            <a:ext cx="996147" cy="883482"/>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5"/>
            <a:stretch>
              <a:fillRect/>
            </a:stretch>
          </a:blipFill>
        </p:spPr>
        <p:txBody>
          <a:bodyPr/>
          <a:lstStyle/>
          <a:p>
            <a:endParaRPr lang="en-CA" dirty="0"/>
          </a:p>
        </p:txBody>
      </p:sp>
    </p:spTree>
    <p:extLst>
      <p:ext uri="{BB962C8B-B14F-4D97-AF65-F5344CB8AC3E}">
        <p14:creationId xmlns:p14="http://schemas.microsoft.com/office/powerpoint/2010/main" val="295128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xmlns="" id="{1BE429B1-6CB5-CD5D-4B44-8AD8F3787F05}"/>
              </a:ext>
            </a:extLst>
          </p:cNvPr>
          <p:cNvSpPr>
            <a:spLocks noGrp="1"/>
          </p:cNvSpPr>
          <p:nvPr>
            <p:ph type="title"/>
          </p:nvPr>
        </p:nvSpPr>
        <p:spPr>
          <a:xfrm>
            <a:off x="581190" y="996950"/>
            <a:ext cx="11029616" cy="482748"/>
          </a:xfrm>
        </p:spPr>
        <p:txBody>
          <a:bodyPr>
            <a:noAutofit/>
          </a:bodyPr>
          <a:lstStyle/>
          <a:p>
            <a:r>
              <a:rPr lang="en-US" sz="3600" b="1" dirty="0">
                <a:latin typeface="Arial" panose="020B0604020202020204" pitchFamily="34" charset="0"/>
                <a:cs typeface="Arial" panose="020B0604020202020204" pitchFamily="34" charset="0"/>
              </a:rPr>
              <a:t>Case #5 - Parking Issue</a:t>
            </a:r>
            <a:endParaRPr lang="x-none" sz="3600" b="1" dirty="0">
              <a:latin typeface="Arial" panose="020B0604020202020204" pitchFamily="34" charset="0"/>
              <a:cs typeface="Arial" panose="020B0604020202020204" pitchFamily="34" charset="0"/>
            </a:endParaRPr>
          </a:p>
        </p:txBody>
      </p:sp>
      <p:pic>
        <p:nvPicPr>
          <p:cNvPr id="2" name="Picture " descr="A white truck parked in a parking lot&#10;&#10;d">
            <a:extLst>
              <a:ext uri="{FF2B5EF4-FFF2-40B4-BE49-F238E27FC236}">
                <a16:creationId xmlns:a16="http://schemas.microsoft.com/office/drawing/2014/main" xmlns="" id="{F6F6F5CB-E263-0486-FA4D-85676734CE48}"/>
              </a:ext>
            </a:extLst>
          </p:cNvPr>
          <p:cNvPicPr>
            <a:picLocks noChangeAspect="1"/>
          </p:cNvPicPr>
          <p:nvPr/>
        </p:nvPicPr>
        <p:blipFill>
          <a:blip r:embed="rId2"/>
          <a:srcRect l="36849"/>
          <a:stretch>
            <a:fillRect/>
          </a:stretch>
        </p:blipFill>
        <p:spPr>
          <a:xfrm>
            <a:off x="581190" y="2368680"/>
            <a:ext cx="4421941" cy="3445966"/>
          </a:xfrm>
          <a:prstGeom prst="rect">
            <a:avLst/>
          </a:prstGeom>
        </p:spPr>
      </p:pic>
      <p:sp>
        <p:nvSpPr>
          <p:cNvPr id="6" name="Content Placeholder 5">
            <a:extLst>
              <a:ext uri="{FF2B5EF4-FFF2-40B4-BE49-F238E27FC236}">
                <a16:creationId xmlns:a16="http://schemas.microsoft.com/office/drawing/2014/main" xmlns="" id="{6E2B4882-104F-3D55-9DF8-1AD29BD6B8A9}"/>
              </a:ext>
            </a:extLst>
          </p:cNvPr>
          <p:cNvSpPr>
            <a:spLocks noGrp="1"/>
          </p:cNvSpPr>
          <p:nvPr>
            <p:ph sz="half" idx="2"/>
          </p:nvPr>
        </p:nvSpPr>
        <p:spPr>
          <a:xfrm>
            <a:off x="5720859" y="2119169"/>
            <a:ext cx="5754201" cy="3733484"/>
          </a:xfrm>
        </p:spPr>
        <p:txBody>
          <a:bodyPr>
            <a:noAutofit/>
          </a:bodyPr>
          <a:lstStyle/>
          <a:p>
            <a:pPr marL="0" indent="0">
              <a:buNone/>
            </a:pPr>
            <a:r>
              <a:rPr lang="en-US" sz="2400" dirty="0">
                <a:solidFill>
                  <a:schemeClr val="tx1">
                    <a:lumMod val="95000"/>
                    <a:lumOff val="5000"/>
                  </a:schemeClr>
                </a:solidFill>
                <a:latin typeface="Arial" panose="020B0604020202020204" pitchFamily="34" charset="0"/>
                <a:cs typeface="Arial" panose="020B0604020202020204" pitchFamily="34" charset="0"/>
              </a:rPr>
              <a:t>As you see the pick-up is parked in a parking spot and the accessibility parking spot is next to it. </a:t>
            </a:r>
          </a:p>
          <a:p>
            <a:pPr marL="0" indent="0">
              <a:buNone/>
            </a:pPr>
            <a:r>
              <a:rPr lang="en-US" sz="2400" dirty="0">
                <a:solidFill>
                  <a:schemeClr val="tx1">
                    <a:lumMod val="95000"/>
                    <a:lumOff val="5000"/>
                  </a:schemeClr>
                </a:solidFill>
                <a:latin typeface="Arial" panose="020B0604020202020204" pitchFamily="34" charset="0"/>
                <a:cs typeface="Arial" panose="020B0604020202020204" pitchFamily="34" charset="0"/>
              </a:rPr>
              <a:t>How does one in a wheelchair or walker able to access the ramp to get onto the sidewalk?</a:t>
            </a:r>
          </a:p>
          <a:p>
            <a:pPr marL="0" indent="0">
              <a:buNone/>
            </a:pPr>
            <a:r>
              <a:rPr lang="en-US" sz="2400" dirty="0">
                <a:solidFill>
                  <a:schemeClr val="tx1">
                    <a:lumMod val="95000"/>
                    <a:lumOff val="5000"/>
                  </a:schemeClr>
                </a:solidFill>
                <a:latin typeface="Arial" panose="020B0604020202020204" pitchFamily="34" charset="0"/>
                <a:cs typeface="Arial" panose="020B0604020202020204" pitchFamily="34" charset="0"/>
              </a:rPr>
              <a:t>The other issue is the sidewalk brick format that is uneven and bumpy for people using walkers, canes or having balance issues to travel over. </a:t>
            </a:r>
          </a:p>
        </p:txBody>
      </p:sp>
      <p:sp>
        <p:nvSpPr>
          <p:cNvPr id="10" name="Freeform 15">
            <a:extLst>
              <a:ext uri="{FF2B5EF4-FFF2-40B4-BE49-F238E27FC236}">
                <a16:creationId xmlns:a16="http://schemas.microsoft.com/office/drawing/2014/main" xmlns="" id="{ABDCECB6-985F-C902-F4A7-8AFE454F2AB7}"/>
              </a:ext>
              <a:ext uri="{C183D7F6-B498-43B3-948B-1728B52AA6E4}">
                <adec:decorative xmlns:adec="http://schemas.microsoft.com/office/drawing/2017/decorative" xmlns="" val="1"/>
              </a:ext>
            </a:extLst>
          </p:cNvPr>
          <p:cNvSpPr/>
          <p:nvPr/>
        </p:nvSpPr>
        <p:spPr>
          <a:xfrm>
            <a:off x="0" y="5974518"/>
            <a:ext cx="2988248" cy="883482"/>
          </a:xfrm>
          <a:custGeom>
            <a:avLst/>
            <a:gdLst/>
            <a:ahLst/>
            <a:cxnLst/>
            <a:rect l="l" t="t" r="r" b="b"/>
            <a:pathLst>
              <a:path w="2988248" h="883482">
                <a:moveTo>
                  <a:pt x="0" y="0"/>
                </a:moveTo>
                <a:lnTo>
                  <a:pt x="2988248" y="0"/>
                </a:lnTo>
                <a:lnTo>
                  <a:pt x="2988248" y="883482"/>
                </a:lnTo>
                <a:lnTo>
                  <a:pt x="0" y="883482"/>
                </a:lnTo>
                <a:lnTo>
                  <a:pt x="0" y="0"/>
                </a:lnTo>
                <a:close/>
              </a:path>
            </a:pathLst>
          </a:custGeom>
          <a:blipFill>
            <a:blip r:embed="rId3"/>
            <a:stretch>
              <a:fillRect/>
            </a:stretch>
          </a:blipFill>
        </p:spPr>
        <p:txBody>
          <a:bodyPr/>
          <a:lstStyle/>
          <a:p>
            <a:endParaRPr lang="en-CA" dirty="0"/>
          </a:p>
        </p:txBody>
      </p:sp>
      <p:sp>
        <p:nvSpPr>
          <p:cNvPr id="11" name="Freeform 14">
            <a:extLst>
              <a:ext uri="{FF2B5EF4-FFF2-40B4-BE49-F238E27FC236}">
                <a16:creationId xmlns:a16="http://schemas.microsoft.com/office/drawing/2014/main" xmlns="" id="{EC1D7570-254C-D3EE-959B-41638B8BA396}"/>
              </a:ext>
              <a:ext uri="{C183D7F6-B498-43B3-948B-1728B52AA6E4}">
                <adec:decorative xmlns:adec="http://schemas.microsoft.com/office/drawing/2017/decorative" xmlns="" val="1"/>
              </a:ext>
            </a:extLst>
          </p:cNvPr>
          <p:cNvSpPr/>
          <p:nvPr/>
        </p:nvSpPr>
        <p:spPr>
          <a:xfrm>
            <a:off x="11155679" y="5974316"/>
            <a:ext cx="996147" cy="883482"/>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4"/>
            <a:stretch>
              <a:fillRect/>
            </a:stretch>
          </a:blipFill>
        </p:spPr>
        <p:txBody>
          <a:bodyPr/>
          <a:lstStyle/>
          <a:p>
            <a:endParaRPr lang="en-CA" dirty="0"/>
          </a:p>
        </p:txBody>
      </p:sp>
    </p:spTree>
    <p:extLst>
      <p:ext uri="{BB962C8B-B14F-4D97-AF65-F5344CB8AC3E}">
        <p14:creationId xmlns:p14="http://schemas.microsoft.com/office/powerpoint/2010/main" val="1777017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xmlns="" id="{D4C69A44-94DC-5661-FD67-B3EAFC4F6934}"/>
              </a:ext>
            </a:extLst>
          </p:cNvPr>
          <p:cNvSpPr>
            <a:spLocks noGrp="1"/>
          </p:cNvSpPr>
          <p:nvPr>
            <p:ph type="title"/>
          </p:nvPr>
        </p:nvSpPr>
        <p:spPr>
          <a:xfrm>
            <a:off x="581193" y="996950"/>
            <a:ext cx="11029616" cy="498790"/>
          </a:xfrm>
        </p:spPr>
        <p:txBody>
          <a:bodyPr>
            <a:noAutofit/>
          </a:bodyPr>
          <a:lstStyle/>
          <a:p>
            <a:r>
              <a:rPr lang="en-US" sz="3600" b="1" dirty="0">
                <a:latin typeface="Arial" panose="020B0604020202020204" pitchFamily="34" charset="0"/>
                <a:cs typeface="Arial" panose="020B0604020202020204" pitchFamily="34" charset="0"/>
              </a:rPr>
              <a:t>Case #6 - Dead End Sidewalk</a:t>
            </a:r>
            <a:endParaRPr lang="x-none" sz="3600" b="1" dirty="0">
              <a:latin typeface="Arial" panose="020B0604020202020204" pitchFamily="34" charset="0"/>
              <a:cs typeface="Arial" panose="020B0604020202020204" pitchFamily="34" charset="0"/>
            </a:endParaRPr>
          </a:p>
        </p:txBody>
      </p:sp>
      <p:pic>
        <p:nvPicPr>
          <p:cNvPr id="9" name="Picture" descr="A yellow sign on a concrete platform that reads sidewalk ends">
            <a:extLst>
              <a:ext uri="{FF2B5EF4-FFF2-40B4-BE49-F238E27FC236}">
                <a16:creationId xmlns:a16="http://schemas.microsoft.com/office/drawing/2014/main" xmlns="" id="{208D22F1-BE37-0392-86BA-485FB7C8E332}"/>
              </a:ext>
            </a:extLst>
          </p:cNvPr>
          <p:cNvPicPr>
            <a:picLocks noChangeAspect="1"/>
          </p:cNvPicPr>
          <p:nvPr/>
        </p:nvPicPr>
        <p:blipFill>
          <a:blip r:embed="rId2"/>
          <a:srcRect l="78" r="78"/>
          <a:stretch>
            <a:fillRect/>
          </a:stretch>
        </p:blipFill>
        <p:spPr>
          <a:xfrm>
            <a:off x="488775" y="2228003"/>
            <a:ext cx="5514809" cy="3633047"/>
          </a:xfrm>
          <a:prstGeom prst="rect">
            <a:avLst/>
          </a:prstGeom>
        </p:spPr>
      </p:pic>
      <p:sp>
        <p:nvSpPr>
          <p:cNvPr id="4" name="Content Placeholder ">
            <a:extLst>
              <a:ext uri="{FF2B5EF4-FFF2-40B4-BE49-F238E27FC236}">
                <a16:creationId xmlns:a16="http://schemas.microsoft.com/office/drawing/2014/main" xmlns="" id="{B9F5124E-E1C5-99CF-7DF6-6F3F19178C62}"/>
              </a:ext>
            </a:extLst>
          </p:cNvPr>
          <p:cNvSpPr>
            <a:spLocks noGrp="1"/>
          </p:cNvSpPr>
          <p:nvPr>
            <p:ph sz="half" idx="2"/>
          </p:nvPr>
        </p:nvSpPr>
        <p:spPr/>
        <p:txBody>
          <a:bodyPr>
            <a:normAutofit fontScale="85000" lnSpcReduction="20000"/>
          </a:bodyPr>
          <a:lstStyle/>
          <a:p>
            <a:pPr marL="0" indent="0">
              <a:lnSpc>
                <a:spcPct val="150000"/>
              </a:lnSpc>
              <a:buNone/>
            </a:pPr>
            <a:r>
              <a:rPr lang="en-US" sz="3000" dirty="0">
                <a:solidFill>
                  <a:srgbClr val="000000"/>
                </a:solidFill>
                <a:latin typeface="Arial" panose="020B0604020202020204" pitchFamily="34" charset="0"/>
                <a:cs typeface="Arial" panose="020B0604020202020204" pitchFamily="34" charset="0"/>
              </a:rPr>
              <a:t>“Sidewalk Ends?”</a:t>
            </a:r>
          </a:p>
          <a:p>
            <a:pPr marL="0" indent="0">
              <a:buNone/>
            </a:pPr>
            <a:r>
              <a:rPr lang="en-US" sz="3000" dirty="0">
                <a:solidFill>
                  <a:srgbClr val="000000"/>
                </a:solidFill>
                <a:latin typeface="Arial" panose="020B0604020202020204" pitchFamily="34" charset="0"/>
                <a:cs typeface="Arial" panose="020B0604020202020204" pitchFamily="34" charset="0"/>
              </a:rPr>
              <a:t>This is a common daily occurrence for most living with a disability!</a:t>
            </a:r>
          </a:p>
          <a:p>
            <a:pPr marL="0" indent="0">
              <a:buNone/>
            </a:pPr>
            <a:r>
              <a:rPr lang="en-US" sz="3000" dirty="0">
                <a:solidFill>
                  <a:srgbClr val="000000"/>
                </a:solidFill>
                <a:latin typeface="Arial" panose="020B0604020202020204" pitchFamily="34" charset="0"/>
                <a:cs typeface="Arial" panose="020B0604020202020204" pitchFamily="34" charset="0"/>
              </a:rPr>
              <a:t>Barriers are everywhere. Most are just not anywhere near this obvious.</a:t>
            </a:r>
          </a:p>
          <a:p>
            <a:pPr marL="0" indent="0">
              <a:buNone/>
            </a:pPr>
            <a:r>
              <a:rPr lang="en-US" sz="3000" dirty="0">
                <a:solidFill>
                  <a:srgbClr val="000000"/>
                </a:solidFill>
                <a:latin typeface="Arial" panose="020B0604020202020204" pitchFamily="34" charset="0"/>
                <a:cs typeface="Arial" panose="020B0604020202020204" pitchFamily="34" charset="0"/>
              </a:rPr>
              <a:t>Learn to recognize barriers to accessibility and you will be part of the solution.</a:t>
            </a:r>
            <a:endParaRPr lang="x-none" sz="2800" dirty="0">
              <a:latin typeface="Arial" panose="020B0604020202020204" pitchFamily="34" charset="0"/>
              <a:cs typeface="Arial" panose="020B0604020202020204" pitchFamily="34" charset="0"/>
            </a:endParaRPr>
          </a:p>
        </p:txBody>
      </p:sp>
      <p:sp>
        <p:nvSpPr>
          <p:cNvPr id="7" name="Freeform 15">
            <a:extLst>
              <a:ext uri="{FF2B5EF4-FFF2-40B4-BE49-F238E27FC236}">
                <a16:creationId xmlns:a16="http://schemas.microsoft.com/office/drawing/2014/main" xmlns="" id="{0728D782-844F-C7E8-2713-B9B123887978}"/>
              </a:ext>
              <a:ext uri="{C183D7F6-B498-43B3-948B-1728B52AA6E4}">
                <adec:decorative xmlns:adec="http://schemas.microsoft.com/office/drawing/2017/decorative" xmlns="" val="1"/>
              </a:ext>
            </a:extLst>
          </p:cNvPr>
          <p:cNvSpPr/>
          <p:nvPr/>
        </p:nvSpPr>
        <p:spPr>
          <a:xfrm>
            <a:off x="0" y="5974518"/>
            <a:ext cx="2988248" cy="883482"/>
          </a:xfrm>
          <a:custGeom>
            <a:avLst/>
            <a:gdLst/>
            <a:ahLst/>
            <a:cxnLst/>
            <a:rect l="l" t="t" r="r" b="b"/>
            <a:pathLst>
              <a:path w="2988248" h="883482">
                <a:moveTo>
                  <a:pt x="0" y="0"/>
                </a:moveTo>
                <a:lnTo>
                  <a:pt x="2988248" y="0"/>
                </a:lnTo>
                <a:lnTo>
                  <a:pt x="2988248" y="883482"/>
                </a:lnTo>
                <a:lnTo>
                  <a:pt x="0" y="883482"/>
                </a:lnTo>
                <a:lnTo>
                  <a:pt x="0" y="0"/>
                </a:lnTo>
                <a:close/>
              </a:path>
            </a:pathLst>
          </a:custGeom>
          <a:blipFill>
            <a:blip r:embed="rId3"/>
            <a:stretch>
              <a:fillRect/>
            </a:stretch>
          </a:blipFill>
        </p:spPr>
        <p:txBody>
          <a:bodyPr/>
          <a:lstStyle/>
          <a:p>
            <a:endParaRPr lang="en-CA" dirty="0"/>
          </a:p>
        </p:txBody>
      </p:sp>
      <p:sp>
        <p:nvSpPr>
          <p:cNvPr id="8" name="Freeform 14">
            <a:extLst>
              <a:ext uri="{FF2B5EF4-FFF2-40B4-BE49-F238E27FC236}">
                <a16:creationId xmlns:a16="http://schemas.microsoft.com/office/drawing/2014/main" xmlns="" id="{0C6301B3-3448-5A54-DCAC-994E6390CC70}"/>
              </a:ext>
              <a:ext uri="{C183D7F6-B498-43B3-948B-1728B52AA6E4}">
                <adec:decorative xmlns:adec="http://schemas.microsoft.com/office/drawing/2017/decorative" xmlns="" val="1"/>
              </a:ext>
            </a:extLst>
          </p:cNvPr>
          <p:cNvSpPr/>
          <p:nvPr/>
        </p:nvSpPr>
        <p:spPr>
          <a:xfrm>
            <a:off x="11155679" y="5974316"/>
            <a:ext cx="996147" cy="883482"/>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4"/>
            <a:stretch>
              <a:fillRect/>
            </a:stretch>
          </a:blipFill>
        </p:spPr>
        <p:txBody>
          <a:bodyPr/>
          <a:lstStyle/>
          <a:p>
            <a:endParaRPr lang="en-CA" dirty="0"/>
          </a:p>
        </p:txBody>
      </p:sp>
    </p:spTree>
    <p:extLst>
      <p:ext uri="{BB962C8B-B14F-4D97-AF65-F5344CB8AC3E}">
        <p14:creationId xmlns:p14="http://schemas.microsoft.com/office/powerpoint/2010/main" val="427974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B79033-37A0-7CE0-5984-717CA39211F6}"/>
              </a:ext>
            </a:extLst>
          </p:cNvPr>
          <p:cNvSpPr>
            <a:spLocks noGrp="1"/>
          </p:cNvSpPr>
          <p:nvPr>
            <p:ph type="title"/>
          </p:nvPr>
        </p:nvSpPr>
        <p:spPr>
          <a:xfrm>
            <a:off x="581193" y="972794"/>
            <a:ext cx="11029616" cy="496797"/>
          </a:xfrm>
        </p:spPr>
        <p:txBody>
          <a:bodyPr>
            <a:noAutofit/>
          </a:bodyPr>
          <a:lstStyle/>
          <a:p>
            <a:r>
              <a:rPr lang="en-US" sz="3600" b="1" dirty="0">
                <a:latin typeface="Arial" panose="020B0604020202020204" pitchFamily="34" charset="0"/>
                <a:cs typeface="Arial" panose="020B0604020202020204" pitchFamily="34" charset="0"/>
              </a:rPr>
              <a:t>Case #7 - Unconducive Push Button</a:t>
            </a:r>
            <a:endParaRPr lang="x-none" sz="3600" b="1" dirty="0">
              <a:latin typeface="Arial" panose="020B0604020202020204" pitchFamily="34" charset="0"/>
              <a:cs typeface="Arial" panose="020B0604020202020204" pitchFamily="34" charset="0"/>
            </a:endParaRPr>
          </a:p>
        </p:txBody>
      </p:sp>
      <p:sp>
        <p:nvSpPr>
          <p:cNvPr id="5" name="Picture" descr="A wave to open button">
            <a:extLst>
              <a:ext uri="{FF2B5EF4-FFF2-40B4-BE49-F238E27FC236}">
                <a16:creationId xmlns:a16="http://schemas.microsoft.com/office/drawing/2014/main" xmlns="" id="{1C6FC189-F74E-5DAC-7CE0-3961E9DB72F4}"/>
              </a:ext>
            </a:extLst>
          </p:cNvPr>
          <p:cNvSpPr/>
          <p:nvPr/>
        </p:nvSpPr>
        <p:spPr>
          <a:xfrm>
            <a:off x="581191" y="2228003"/>
            <a:ext cx="3158803" cy="3531352"/>
          </a:xfrm>
          <a:custGeom>
            <a:avLst/>
            <a:gdLst/>
            <a:ahLst/>
            <a:cxnLst/>
            <a:rect l="l" t="t" r="r" b="b"/>
            <a:pathLst>
              <a:path w="6269581" h="6269581">
                <a:moveTo>
                  <a:pt x="0" y="0"/>
                </a:moveTo>
                <a:lnTo>
                  <a:pt x="6269581" y="0"/>
                </a:lnTo>
                <a:lnTo>
                  <a:pt x="6269581" y="6269580"/>
                </a:lnTo>
                <a:lnTo>
                  <a:pt x="0" y="6269580"/>
                </a:lnTo>
                <a:lnTo>
                  <a:pt x="0" y="0"/>
                </a:lnTo>
                <a:close/>
              </a:path>
            </a:pathLst>
          </a:custGeom>
          <a:blipFill>
            <a:blip r:embed="rId2"/>
            <a:stretch>
              <a:fillRect/>
            </a:stretch>
          </a:blipFill>
        </p:spPr>
        <p:txBody>
          <a:bodyPr/>
          <a:lstStyle/>
          <a:p>
            <a:endParaRPr lang="en-CA" dirty="0"/>
          </a:p>
        </p:txBody>
      </p:sp>
      <p:sp>
        <p:nvSpPr>
          <p:cNvPr id="6" name="Picture" descr="a push to open button&#10;">
            <a:extLst>
              <a:ext uri="{FF2B5EF4-FFF2-40B4-BE49-F238E27FC236}">
                <a16:creationId xmlns:a16="http://schemas.microsoft.com/office/drawing/2014/main" xmlns="" id="{B23663B7-DFBF-B699-69B2-569C22D71278}"/>
              </a:ext>
            </a:extLst>
          </p:cNvPr>
          <p:cNvSpPr/>
          <p:nvPr/>
        </p:nvSpPr>
        <p:spPr>
          <a:xfrm>
            <a:off x="3739994" y="2731436"/>
            <a:ext cx="2838227" cy="2122804"/>
          </a:xfrm>
          <a:custGeom>
            <a:avLst/>
            <a:gdLst/>
            <a:ahLst/>
            <a:cxnLst/>
            <a:rect l="l" t="t" r="r" b="b"/>
            <a:pathLst>
              <a:path w="4444581" h="3757167">
                <a:moveTo>
                  <a:pt x="0" y="0"/>
                </a:moveTo>
                <a:lnTo>
                  <a:pt x="4444581" y="0"/>
                </a:lnTo>
                <a:lnTo>
                  <a:pt x="4444581" y="3757168"/>
                </a:lnTo>
                <a:lnTo>
                  <a:pt x="0" y="3757168"/>
                </a:lnTo>
                <a:lnTo>
                  <a:pt x="0" y="0"/>
                </a:lnTo>
                <a:close/>
              </a:path>
            </a:pathLst>
          </a:custGeom>
          <a:blipFill>
            <a:blip r:embed="rId3"/>
            <a:stretch>
              <a:fillRect r="-4554"/>
            </a:stretch>
          </a:blipFill>
        </p:spPr>
        <p:txBody>
          <a:bodyPr/>
          <a:lstStyle/>
          <a:p>
            <a:endParaRPr lang="en-CA" dirty="0"/>
          </a:p>
        </p:txBody>
      </p:sp>
      <p:sp>
        <p:nvSpPr>
          <p:cNvPr id="4" name="Content Placeholder 3">
            <a:extLst>
              <a:ext uri="{FF2B5EF4-FFF2-40B4-BE49-F238E27FC236}">
                <a16:creationId xmlns:a16="http://schemas.microsoft.com/office/drawing/2014/main" xmlns="" id="{F353EC74-A67C-AA7B-1DFF-E6DB5B55B94E}"/>
              </a:ext>
            </a:extLst>
          </p:cNvPr>
          <p:cNvSpPr>
            <a:spLocks noGrp="1"/>
          </p:cNvSpPr>
          <p:nvPr>
            <p:ph sz="half" idx="2"/>
          </p:nvPr>
        </p:nvSpPr>
        <p:spPr>
          <a:xfrm>
            <a:off x="7042245" y="2228003"/>
            <a:ext cx="4319854" cy="3633047"/>
          </a:xfrm>
        </p:spPr>
        <p:txBody>
          <a:bodyPr>
            <a:normAutofit lnSpcReduction="10000"/>
          </a:bodyPr>
          <a:lstStyle/>
          <a:p>
            <a:pPr marL="0" indent="0">
              <a:lnSpc>
                <a:spcPct val="110000"/>
              </a:lnSpc>
              <a:buNone/>
            </a:pPr>
            <a:r>
              <a:rPr lang="en-US" sz="3000" dirty="0">
                <a:solidFill>
                  <a:srgbClr val="000000"/>
                </a:solidFill>
                <a:latin typeface="Arial" panose="020B0604020202020204" pitchFamily="34" charset="0"/>
                <a:cs typeface="Arial" panose="020B0604020202020204" pitchFamily="34" charset="0"/>
              </a:rPr>
              <a:t>Push-button door openers are not beneficial for those with dexterity issues. </a:t>
            </a:r>
          </a:p>
          <a:p>
            <a:pPr marL="0" indent="0">
              <a:lnSpc>
                <a:spcPct val="110000"/>
              </a:lnSpc>
              <a:buNone/>
            </a:pPr>
            <a:r>
              <a:rPr lang="en-US" sz="3000" dirty="0">
                <a:solidFill>
                  <a:srgbClr val="000000"/>
                </a:solidFill>
                <a:latin typeface="Arial" panose="020B0604020202020204" pitchFamily="34" charset="0"/>
                <a:cs typeface="Arial" panose="020B0604020202020204" pitchFamily="34" charset="0"/>
              </a:rPr>
              <a:t>The best design is the hands free, wave-type design.</a:t>
            </a:r>
          </a:p>
        </p:txBody>
      </p:sp>
      <p:sp>
        <p:nvSpPr>
          <p:cNvPr id="7" name="Freeform 15">
            <a:extLst>
              <a:ext uri="{FF2B5EF4-FFF2-40B4-BE49-F238E27FC236}">
                <a16:creationId xmlns:a16="http://schemas.microsoft.com/office/drawing/2014/main" xmlns="" id="{1E92758A-1F4D-58CB-BFA4-0D6E637C0756}"/>
              </a:ext>
              <a:ext uri="{C183D7F6-B498-43B3-948B-1728B52AA6E4}">
                <adec:decorative xmlns:adec="http://schemas.microsoft.com/office/drawing/2017/decorative" xmlns="" val="1"/>
              </a:ext>
            </a:extLst>
          </p:cNvPr>
          <p:cNvSpPr/>
          <p:nvPr/>
        </p:nvSpPr>
        <p:spPr>
          <a:xfrm>
            <a:off x="0" y="5974518"/>
            <a:ext cx="2988248" cy="883482"/>
          </a:xfrm>
          <a:custGeom>
            <a:avLst/>
            <a:gdLst/>
            <a:ahLst/>
            <a:cxnLst/>
            <a:rect l="l" t="t" r="r" b="b"/>
            <a:pathLst>
              <a:path w="2988248" h="883482">
                <a:moveTo>
                  <a:pt x="0" y="0"/>
                </a:moveTo>
                <a:lnTo>
                  <a:pt x="2988248" y="0"/>
                </a:lnTo>
                <a:lnTo>
                  <a:pt x="2988248" y="883482"/>
                </a:lnTo>
                <a:lnTo>
                  <a:pt x="0" y="883482"/>
                </a:lnTo>
                <a:lnTo>
                  <a:pt x="0" y="0"/>
                </a:lnTo>
                <a:close/>
              </a:path>
            </a:pathLst>
          </a:custGeom>
          <a:blipFill>
            <a:blip r:embed="rId4"/>
            <a:stretch>
              <a:fillRect/>
            </a:stretch>
          </a:blipFill>
        </p:spPr>
        <p:txBody>
          <a:bodyPr/>
          <a:lstStyle/>
          <a:p>
            <a:endParaRPr lang="en-CA" dirty="0"/>
          </a:p>
        </p:txBody>
      </p:sp>
      <p:sp>
        <p:nvSpPr>
          <p:cNvPr id="8" name="Freeform 14">
            <a:extLst>
              <a:ext uri="{FF2B5EF4-FFF2-40B4-BE49-F238E27FC236}">
                <a16:creationId xmlns:a16="http://schemas.microsoft.com/office/drawing/2014/main" xmlns="" id="{7BD57FA1-96A8-F78E-C653-424FB39C5750}"/>
              </a:ext>
              <a:ext uri="{C183D7F6-B498-43B3-948B-1728B52AA6E4}">
                <adec:decorative xmlns:adec="http://schemas.microsoft.com/office/drawing/2017/decorative" xmlns="" val="1"/>
              </a:ext>
            </a:extLst>
          </p:cNvPr>
          <p:cNvSpPr/>
          <p:nvPr/>
        </p:nvSpPr>
        <p:spPr>
          <a:xfrm>
            <a:off x="11155679" y="5974316"/>
            <a:ext cx="996147" cy="883482"/>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5"/>
            <a:stretch>
              <a:fillRect/>
            </a:stretch>
          </a:blipFill>
        </p:spPr>
        <p:txBody>
          <a:bodyPr/>
          <a:lstStyle/>
          <a:p>
            <a:endParaRPr lang="en-CA" dirty="0"/>
          </a:p>
        </p:txBody>
      </p:sp>
    </p:spTree>
    <p:extLst>
      <p:ext uri="{BB962C8B-B14F-4D97-AF65-F5344CB8AC3E}">
        <p14:creationId xmlns:p14="http://schemas.microsoft.com/office/powerpoint/2010/main" val="2500841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14">
            <a:extLst>
              <a:ext uri="{FF2B5EF4-FFF2-40B4-BE49-F238E27FC236}">
                <a16:creationId xmlns:a16="http://schemas.microsoft.com/office/drawing/2014/main" xmlns="" id="{FBC69BD4-04F1-C035-7DB6-C67A2D38D698}"/>
              </a:ext>
              <a:ext uri="{C183D7F6-B498-43B3-948B-1728B52AA6E4}">
                <adec:decorative xmlns:adec="http://schemas.microsoft.com/office/drawing/2017/decorative" xmlns="" val="1"/>
              </a:ext>
            </a:extLst>
          </p:cNvPr>
          <p:cNvSpPr/>
          <p:nvPr/>
        </p:nvSpPr>
        <p:spPr>
          <a:xfrm>
            <a:off x="11216639" y="5944018"/>
            <a:ext cx="935187" cy="913780"/>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2"/>
            <a:stretch>
              <a:fillRect/>
            </a:stretch>
          </a:blipFill>
        </p:spPr>
        <p:txBody>
          <a:bodyPr/>
          <a:lstStyle/>
          <a:p>
            <a:endParaRPr lang="en-CA" dirty="0"/>
          </a:p>
        </p:txBody>
      </p:sp>
      <p:sp>
        <p:nvSpPr>
          <p:cNvPr id="24" name="Freeform 15">
            <a:extLst>
              <a:ext uri="{FF2B5EF4-FFF2-40B4-BE49-F238E27FC236}">
                <a16:creationId xmlns:a16="http://schemas.microsoft.com/office/drawing/2014/main" xmlns="" id="{08734FE6-E95C-17AB-E2A4-173FF1328CC7}"/>
              </a:ext>
              <a:ext uri="{C183D7F6-B498-43B3-948B-1728B52AA6E4}">
                <adec:decorative xmlns:adec="http://schemas.microsoft.com/office/drawing/2017/decorative" xmlns="" val="1"/>
              </a:ext>
            </a:extLst>
          </p:cNvPr>
          <p:cNvSpPr/>
          <p:nvPr/>
        </p:nvSpPr>
        <p:spPr>
          <a:xfrm>
            <a:off x="0" y="5974518"/>
            <a:ext cx="2988248" cy="883482"/>
          </a:xfrm>
          <a:custGeom>
            <a:avLst/>
            <a:gdLst/>
            <a:ahLst/>
            <a:cxnLst/>
            <a:rect l="l" t="t" r="r" b="b"/>
            <a:pathLst>
              <a:path w="2988248" h="883482">
                <a:moveTo>
                  <a:pt x="0" y="0"/>
                </a:moveTo>
                <a:lnTo>
                  <a:pt x="2988248" y="0"/>
                </a:lnTo>
                <a:lnTo>
                  <a:pt x="2988248" y="883482"/>
                </a:lnTo>
                <a:lnTo>
                  <a:pt x="0" y="883482"/>
                </a:lnTo>
                <a:lnTo>
                  <a:pt x="0" y="0"/>
                </a:lnTo>
                <a:close/>
              </a:path>
            </a:pathLst>
          </a:custGeom>
          <a:blipFill>
            <a:blip r:embed="rId3"/>
            <a:stretch>
              <a:fillRect/>
            </a:stretch>
          </a:blipFill>
        </p:spPr>
        <p:txBody>
          <a:bodyPr/>
          <a:lstStyle/>
          <a:p>
            <a:endParaRPr lang="en-CA" dirty="0"/>
          </a:p>
        </p:txBody>
      </p:sp>
      <p:pic>
        <p:nvPicPr>
          <p:cNvPr id="21" name="Picture 3" descr="A silver van with a ramp&#10;&#10;">
            <a:extLst>
              <a:ext uri="{FF2B5EF4-FFF2-40B4-BE49-F238E27FC236}">
                <a16:creationId xmlns:a16="http://schemas.microsoft.com/office/drawing/2014/main" xmlns="" id="{C750E7FA-813F-8CC1-ACFF-935AF98FC036}"/>
              </a:ext>
            </a:extLst>
          </p:cNvPr>
          <p:cNvPicPr>
            <a:picLocks noChangeAspect="1"/>
          </p:cNvPicPr>
          <p:nvPr/>
        </p:nvPicPr>
        <p:blipFill>
          <a:blip r:embed="rId4"/>
          <a:srcRect l="4091" r="4091" b="14903"/>
          <a:stretch>
            <a:fillRect/>
          </a:stretch>
        </p:blipFill>
        <p:spPr>
          <a:xfrm>
            <a:off x="6217704" y="2926053"/>
            <a:ext cx="5393101" cy="2934998"/>
          </a:xfrm>
          <a:prstGeom prst="rect">
            <a:avLst/>
          </a:prstGeom>
        </p:spPr>
      </p:pic>
      <p:pic>
        <p:nvPicPr>
          <p:cNvPr id="22" name="Picture 8" descr="A van with the door and booth open&#10;&#10;">
            <a:extLst>
              <a:ext uri="{FF2B5EF4-FFF2-40B4-BE49-F238E27FC236}">
                <a16:creationId xmlns:a16="http://schemas.microsoft.com/office/drawing/2014/main" xmlns="" id="{39535888-4CCF-2E63-7264-A6E90935926C}"/>
              </a:ext>
            </a:extLst>
          </p:cNvPr>
          <p:cNvPicPr>
            <a:picLocks noChangeAspect="1"/>
          </p:cNvPicPr>
          <p:nvPr/>
        </p:nvPicPr>
        <p:blipFill>
          <a:blip r:embed="rId5"/>
          <a:srcRect l="8065" r="8065" b="23620"/>
          <a:stretch>
            <a:fillRect/>
          </a:stretch>
        </p:blipFill>
        <p:spPr>
          <a:xfrm>
            <a:off x="581189" y="3009021"/>
            <a:ext cx="5393100" cy="2934997"/>
          </a:xfrm>
          <a:prstGeom prst="rect">
            <a:avLst/>
          </a:prstGeom>
        </p:spPr>
      </p:pic>
      <p:sp>
        <p:nvSpPr>
          <p:cNvPr id="12" name="Text Placeholder 11">
            <a:extLst>
              <a:ext uri="{FF2B5EF4-FFF2-40B4-BE49-F238E27FC236}">
                <a16:creationId xmlns:a16="http://schemas.microsoft.com/office/drawing/2014/main" xmlns="" id="{2DBC6031-D70B-E098-8622-504289A11433}"/>
              </a:ext>
            </a:extLst>
          </p:cNvPr>
          <p:cNvSpPr>
            <a:spLocks noGrp="1"/>
          </p:cNvSpPr>
          <p:nvPr>
            <p:ph type="body" idx="1"/>
          </p:nvPr>
        </p:nvSpPr>
        <p:spPr>
          <a:xfrm>
            <a:off x="581189" y="2265033"/>
            <a:ext cx="10487363" cy="536005"/>
          </a:xfrm>
        </p:spPr>
        <p:txBody>
          <a:bodyPr/>
          <a:lstStyle/>
          <a:p>
            <a:r>
              <a:rPr lang="en-US" sz="3000" dirty="0">
                <a:solidFill>
                  <a:schemeClr val="tx1"/>
                </a:solidFill>
                <a:latin typeface="Arial" panose="020B0604020202020204" pitchFamily="34" charset="0"/>
                <a:cs typeface="Arial" panose="020B0604020202020204" pitchFamily="34" charset="0"/>
              </a:rPr>
              <a:t>Two t</a:t>
            </a:r>
            <a:r>
              <a:rPr lang="x-none" sz="3000" dirty="0">
                <a:solidFill>
                  <a:schemeClr val="tx1"/>
                </a:solidFill>
                <a:latin typeface="Arial" panose="020B0604020202020204" pitchFamily="34" charset="0"/>
                <a:cs typeface="Arial" panose="020B0604020202020204" pitchFamily="34" charset="0"/>
              </a:rPr>
              <a:t>ypes of accessibility vans</a:t>
            </a:r>
            <a:r>
              <a:rPr lang="en-US" sz="3000" dirty="0">
                <a:solidFill>
                  <a:schemeClr val="tx1"/>
                </a:solidFill>
                <a:latin typeface="Arial" panose="020B0604020202020204" pitchFamily="34" charset="0"/>
                <a:cs typeface="Arial" panose="020B0604020202020204" pitchFamily="34" charset="0"/>
              </a:rPr>
              <a:t>, each</a:t>
            </a:r>
            <a:r>
              <a:rPr lang="x-none" sz="3000" dirty="0">
                <a:solidFill>
                  <a:schemeClr val="tx1"/>
                </a:solidFill>
                <a:latin typeface="Arial" panose="020B0604020202020204" pitchFamily="34" charset="0"/>
                <a:cs typeface="Arial" panose="020B0604020202020204" pitchFamily="34" charset="0"/>
              </a:rPr>
              <a:t> with different exit points</a:t>
            </a:r>
            <a:r>
              <a:rPr lang="en-US" sz="3000" dirty="0">
                <a:solidFill>
                  <a:schemeClr val="tx1"/>
                </a:solidFill>
                <a:latin typeface="Arial" panose="020B0604020202020204" pitchFamily="34" charset="0"/>
                <a:cs typeface="Arial" panose="020B0604020202020204" pitchFamily="34" charset="0"/>
              </a:rPr>
              <a:t>…</a:t>
            </a:r>
            <a:endParaRPr lang="x-none" sz="3000" dirty="0">
              <a:solidFill>
                <a:schemeClr val="tx1"/>
              </a:solidFill>
              <a:latin typeface="Arial" panose="020B0604020202020204" pitchFamily="34" charset="0"/>
              <a:cs typeface="Arial" panose="020B0604020202020204" pitchFamily="34" charset="0"/>
            </a:endParaRPr>
          </a:p>
        </p:txBody>
      </p:sp>
      <p:sp>
        <p:nvSpPr>
          <p:cNvPr id="11" name="Title 10">
            <a:extLst>
              <a:ext uri="{FF2B5EF4-FFF2-40B4-BE49-F238E27FC236}">
                <a16:creationId xmlns:a16="http://schemas.microsoft.com/office/drawing/2014/main" xmlns="" id="{4DD711EF-B879-D7F3-BB00-6E1872771EF1}"/>
              </a:ext>
            </a:extLst>
          </p:cNvPr>
          <p:cNvSpPr>
            <a:spLocks noGrp="1"/>
          </p:cNvSpPr>
          <p:nvPr>
            <p:ph type="title"/>
          </p:nvPr>
        </p:nvSpPr>
        <p:spPr>
          <a:xfrm>
            <a:off x="807526" y="965802"/>
            <a:ext cx="11029616" cy="536006"/>
          </a:xfrm>
        </p:spPr>
        <p:txBody>
          <a:bodyPr>
            <a:noAutofit/>
          </a:bodyPr>
          <a:lstStyle/>
          <a:p>
            <a:r>
              <a:rPr lang="en-US" sz="3600" b="1" dirty="0">
                <a:latin typeface="Arial" panose="020B0604020202020204" pitchFamily="34" charset="0"/>
                <a:cs typeface="Arial" panose="020B0604020202020204" pitchFamily="34" charset="0"/>
              </a:rPr>
              <a:t>Van Exit Configuration</a:t>
            </a:r>
            <a:endParaRPr lang="x-none"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6943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B2C704FC-1873-E8CC-7454-972E7C4F0D59}"/>
              </a:ext>
            </a:extLst>
          </p:cNvPr>
          <p:cNvSpPr>
            <a:spLocks noGrp="1"/>
          </p:cNvSpPr>
          <p:nvPr>
            <p:ph type="title"/>
          </p:nvPr>
        </p:nvSpPr>
        <p:spPr>
          <a:xfrm>
            <a:off x="702900" y="925935"/>
            <a:ext cx="11029616" cy="573796"/>
          </a:xfrm>
        </p:spPr>
        <p:txBody>
          <a:bodyPr>
            <a:noAutofit/>
          </a:bodyPr>
          <a:lstStyle/>
          <a:p>
            <a:r>
              <a:rPr lang="en-US" sz="3600" b="1" dirty="0">
                <a:latin typeface="Arial" panose="020B0604020202020204" pitchFamily="34" charset="0"/>
                <a:cs typeface="Arial" panose="020B0604020202020204" pitchFamily="34" charset="0"/>
              </a:rPr>
              <a:t>Other Accessibility Shortcomings</a:t>
            </a:r>
            <a:endParaRPr lang="x-none" sz="3600" b="1"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xmlns="" id="{BDACCC7F-5AFE-5AEB-AC76-4D05C65FF439}"/>
              </a:ext>
            </a:extLst>
          </p:cNvPr>
          <p:cNvSpPr>
            <a:spLocks noGrp="1"/>
          </p:cNvSpPr>
          <p:nvPr>
            <p:ph type="body" idx="1"/>
          </p:nvPr>
        </p:nvSpPr>
        <p:spPr>
          <a:xfrm>
            <a:off x="571707" y="2195732"/>
            <a:ext cx="10279545" cy="573796"/>
          </a:xfrm>
        </p:spPr>
        <p:txBody>
          <a:bodyPr/>
          <a:lstStyle/>
          <a:p>
            <a:r>
              <a:rPr lang="en-US" sz="2800" dirty="0">
                <a:solidFill>
                  <a:srgbClr val="000000"/>
                </a:solidFill>
                <a:latin typeface="League Spartan"/>
              </a:rPr>
              <a:t/>
            </a:r>
            <a:br>
              <a:rPr lang="en-US" sz="2800" dirty="0">
                <a:solidFill>
                  <a:srgbClr val="000000"/>
                </a:solidFill>
                <a:latin typeface="League Spartan"/>
              </a:rPr>
            </a:br>
            <a:r>
              <a:rPr lang="en-US" sz="2800" dirty="0">
                <a:solidFill>
                  <a:srgbClr val="000000"/>
                </a:solidFill>
                <a:latin typeface="Arial" panose="020B0604020202020204" pitchFamily="34" charset="0"/>
                <a:cs typeface="Arial" panose="020B0604020202020204" pitchFamily="34" charset="0"/>
              </a:rPr>
              <a:t>There are many, many other types of accessibility barriers, such as:</a:t>
            </a:r>
          </a:p>
        </p:txBody>
      </p:sp>
      <p:sp>
        <p:nvSpPr>
          <p:cNvPr id="7" name="Content Placeholder 6">
            <a:extLst>
              <a:ext uri="{FF2B5EF4-FFF2-40B4-BE49-F238E27FC236}">
                <a16:creationId xmlns:a16="http://schemas.microsoft.com/office/drawing/2014/main" xmlns="" id="{877F3D7F-A15C-164A-40BA-3B32403A2DA6}"/>
              </a:ext>
            </a:extLst>
          </p:cNvPr>
          <p:cNvSpPr>
            <a:spLocks noGrp="1"/>
          </p:cNvSpPr>
          <p:nvPr>
            <p:ph sz="half" idx="2"/>
          </p:nvPr>
        </p:nvSpPr>
        <p:spPr>
          <a:xfrm>
            <a:off x="243413" y="2699418"/>
            <a:ext cx="5852587" cy="2934999"/>
          </a:xfrm>
        </p:spPr>
        <p:txBody>
          <a:bodyPr>
            <a:noAutofit/>
          </a:bodyPr>
          <a:lstStyle/>
          <a:p>
            <a:pPr marL="711965" lvl="1" indent="-355982">
              <a:buFont typeface="Arial"/>
              <a:buChar char="•"/>
            </a:pPr>
            <a:r>
              <a:rPr lang="en-US" sz="2400" dirty="0">
                <a:solidFill>
                  <a:srgbClr val="000000"/>
                </a:solidFill>
                <a:latin typeface="Arial" panose="020B0604020202020204" pitchFamily="34" charset="0"/>
                <a:cs typeface="Arial" panose="020B0604020202020204" pitchFamily="34" charset="0"/>
              </a:rPr>
              <a:t>Powered doors opening towards the push button openers</a:t>
            </a:r>
          </a:p>
          <a:p>
            <a:pPr marL="711965" lvl="1" indent="-355982">
              <a:buFont typeface="Arial"/>
              <a:buChar char="•"/>
            </a:pPr>
            <a:r>
              <a:rPr lang="en-US" sz="2400" dirty="0">
                <a:solidFill>
                  <a:srgbClr val="000000"/>
                </a:solidFill>
                <a:latin typeface="Arial" panose="020B0604020202020204" pitchFamily="34" charset="0"/>
                <a:cs typeface="Arial" panose="020B0604020202020204" pitchFamily="34" charset="0"/>
              </a:rPr>
              <a:t>The short length of time doors remain open as someone passes through using a wheelchair, walker or cane</a:t>
            </a:r>
          </a:p>
          <a:p>
            <a:pPr marL="711965" lvl="1" indent="-355982">
              <a:buFont typeface="Arial"/>
              <a:buChar char="•"/>
            </a:pPr>
            <a:r>
              <a:rPr lang="en-US" sz="2400" dirty="0">
                <a:solidFill>
                  <a:srgbClr val="000000"/>
                </a:solidFill>
                <a:latin typeface="Arial" panose="020B0604020202020204" pitchFamily="34" charset="0"/>
                <a:cs typeface="Arial" panose="020B0604020202020204" pitchFamily="34" charset="0"/>
              </a:rPr>
              <a:t>Cross walk lights that don’t provide enough time to cross multi-lane </a:t>
            </a:r>
            <a:r>
              <a:rPr lang="en-US" sz="2400" dirty="0">
                <a:solidFill>
                  <a:srgbClr val="000000"/>
                </a:solidFill>
                <a:latin typeface="League Spartan Bold"/>
              </a:rPr>
              <a:t>roads</a:t>
            </a:r>
          </a:p>
          <a:p>
            <a:endParaRPr lang="x-none" sz="1700" dirty="0"/>
          </a:p>
        </p:txBody>
      </p:sp>
      <p:sp>
        <p:nvSpPr>
          <p:cNvPr id="9" name="Content Placeholder 8">
            <a:extLst>
              <a:ext uri="{FF2B5EF4-FFF2-40B4-BE49-F238E27FC236}">
                <a16:creationId xmlns:a16="http://schemas.microsoft.com/office/drawing/2014/main" xmlns="" id="{2563B91D-85C0-0729-2157-EB9C380DD980}"/>
              </a:ext>
            </a:extLst>
          </p:cNvPr>
          <p:cNvSpPr>
            <a:spLocks noGrp="1"/>
          </p:cNvSpPr>
          <p:nvPr>
            <p:ph sz="quarter" idx="4"/>
          </p:nvPr>
        </p:nvSpPr>
        <p:spPr>
          <a:xfrm>
            <a:off x="5547570" y="2683008"/>
            <a:ext cx="6222598" cy="2934999"/>
          </a:xfrm>
        </p:spPr>
        <p:txBody>
          <a:bodyPr>
            <a:noAutofit/>
          </a:bodyPr>
          <a:lstStyle/>
          <a:p>
            <a:pPr marL="711965" lvl="1" indent="-355982">
              <a:buFont typeface="Arial"/>
              <a:buChar char="•"/>
            </a:pPr>
            <a:r>
              <a:rPr lang="en-US" sz="2400" dirty="0">
                <a:solidFill>
                  <a:srgbClr val="000000"/>
                </a:solidFill>
                <a:latin typeface="Arial" panose="020B0604020202020204" pitchFamily="34" charset="0"/>
                <a:cs typeface="Arial" panose="020B0604020202020204" pitchFamily="34" charset="0"/>
              </a:rPr>
              <a:t>Ramps that are too steep for manual wheelchairs</a:t>
            </a:r>
          </a:p>
          <a:p>
            <a:pPr marL="711965" lvl="1" indent="-355982">
              <a:buFont typeface="Arial"/>
              <a:buChar char="•"/>
            </a:pPr>
            <a:r>
              <a:rPr lang="en-US" sz="2400" dirty="0">
                <a:solidFill>
                  <a:srgbClr val="000000"/>
                </a:solidFill>
                <a:latin typeface="Arial" panose="020B0604020202020204" pitchFamily="34" charset="0"/>
                <a:cs typeface="Arial" panose="020B0604020202020204" pitchFamily="34" charset="0"/>
              </a:rPr>
              <a:t>Uneven sidewalks, and at times a lack of sidewalks along busy streets</a:t>
            </a:r>
          </a:p>
          <a:p>
            <a:pPr marL="711965" lvl="1" indent="-355982">
              <a:buFont typeface="Arial"/>
              <a:buChar char="•"/>
            </a:pPr>
            <a:r>
              <a:rPr lang="en-US" sz="2400" dirty="0">
                <a:solidFill>
                  <a:srgbClr val="000000"/>
                </a:solidFill>
                <a:latin typeface="Arial" panose="020B0604020202020204" pitchFamily="34" charset="0"/>
                <a:cs typeface="Arial" panose="020B0604020202020204" pitchFamily="34" charset="0"/>
              </a:rPr>
              <a:t>Mobility Transportation scheduling and availability and eligibility criteria</a:t>
            </a:r>
          </a:p>
          <a:p>
            <a:pPr marL="711965" lvl="1" indent="-355982" algn="l">
              <a:buFont typeface="Arial"/>
              <a:buChar char="•"/>
            </a:pPr>
            <a:r>
              <a:rPr lang="en-US" sz="2400" dirty="0">
                <a:solidFill>
                  <a:srgbClr val="000000"/>
                </a:solidFill>
                <a:latin typeface="Arial" panose="020B0604020202020204" pitchFamily="34" charset="0"/>
                <a:cs typeface="Arial" panose="020B0604020202020204" pitchFamily="34" charset="0"/>
              </a:rPr>
              <a:t>Washroom without power doors, inaccessible stalls and wash basins</a:t>
            </a:r>
          </a:p>
        </p:txBody>
      </p:sp>
      <p:sp>
        <p:nvSpPr>
          <p:cNvPr id="11" name="Freeform 14">
            <a:extLst>
              <a:ext uri="{FF2B5EF4-FFF2-40B4-BE49-F238E27FC236}">
                <a16:creationId xmlns:a16="http://schemas.microsoft.com/office/drawing/2014/main" xmlns="" id="{B9DF61CE-07E7-64E3-9D5D-926ADB98B661}"/>
              </a:ext>
              <a:ext uri="{C183D7F6-B498-43B3-948B-1728B52AA6E4}">
                <adec:decorative xmlns:adec="http://schemas.microsoft.com/office/drawing/2017/decorative" xmlns="" val="1"/>
              </a:ext>
            </a:extLst>
          </p:cNvPr>
          <p:cNvSpPr/>
          <p:nvPr/>
        </p:nvSpPr>
        <p:spPr>
          <a:xfrm>
            <a:off x="11207260" y="5884985"/>
            <a:ext cx="850781" cy="785244"/>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2"/>
            <a:stretch>
              <a:fillRect/>
            </a:stretch>
          </a:blipFill>
        </p:spPr>
        <p:txBody>
          <a:bodyPr/>
          <a:lstStyle/>
          <a:p>
            <a:endParaRPr lang="en-CA" dirty="0"/>
          </a:p>
        </p:txBody>
      </p:sp>
      <p:sp>
        <p:nvSpPr>
          <p:cNvPr id="2" name="Freeform 15">
            <a:extLst>
              <a:ext uri="{FF2B5EF4-FFF2-40B4-BE49-F238E27FC236}">
                <a16:creationId xmlns:a16="http://schemas.microsoft.com/office/drawing/2014/main" xmlns="" id="{DB17D9DF-470C-B21C-802C-C99B536D9665}"/>
              </a:ext>
              <a:ext uri="{C183D7F6-B498-43B3-948B-1728B52AA6E4}">
                <adec:decorative xmlns:adec="http://schemas.microsoft.com/office/drawing/2017/decorative" xmlns="" val="1"/>
              </a:ext>
            </a:extLst>
          </p:cNvPr>
          <p:cNvSpPr/>
          <p:nvPr/>
        </p:nvSpPr>
        <p:spPr>
          <a:xfrm>
            <a:off x="0" y="5974518"/>
            <a:ext cx="2988248" cy="883482"/>
          </a:xfrm>
          <a:custGeom>
            <a:avLst/>
            <a:gdLst/>
            <a:ahLst/>
            <a:cxnLst/>
            <a:rect l="l" t="t" r="r" b="b"/>
            <a:pathLst>
              <a:path w="2988248" h="883482">
                <a:moveTo>
                  <a:pt x="0" y="0"/>
                </a:moveTo>
                <a:lnTo>
                  <a:pt x="2988248" y="0"/>
                </a:lnTo>
                <a:lnTo>
                  <a:pt x="2988248" y="883482"/>
                </a:lnTo>
                <a:lnTo>
                  <a:pt x="0" y="883482"/>
                </a:lnTo>
                <a:lnTo>
                  <a:pt x="0" y="0"/>
                </a:lnTo>
                <a:close/>
              </a:path>
            </a:pathLst>
          </a:custGeom>
          <a:blipFill>
            <a:blip r:embed="rId3"/>
            <a:stretch>
              <a:fillRect/>
            </a:stretch>
          </a:blipFill>
        </p:spPr>
        <p:txBody>
          <a:bodyPr/>
          <a:lstStyle/>
          <a:p>
            <a:endParaRPr lang="en-CA" dirty="0"/>
          </a:p>
        </p:txBody>
      </p:sp>
    </p:spTree>
    <p:extLst>
      <p:ext uri="{BB962C8B-B14F-4D97-AF65-F5344CB8AC3E}">
        <p14:creationId xmlns:p14="http://schemas.microsoft.com/office/powerpoint/2010/main" val="3221507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1B5E92E-E028-D647-2CF3-DC59B6CFA24C}"/>
              </a:ext>
            </a:extLst>
          </p:cNvPr>
          <p:cNvSpPr>
            <a:spLocks noGrp="1"/>
          </p:cNvSpPr>
          <p:nvPr>
            <p:ph type="title"/>
          </p:nvPr>
        </p:nvSpPr>
        <p:spPr>
          <a:xfrm>
            <a:off x="870903" y="914267"/>
            <a:ext cx="9995019" cy="534459"/>
          </a:xfrm>
        </p:spPr>
        <p:txBody>
          <a:bodyPr>
            <a:noAutofit/>
          </a:bodyPr>
          <a:lstStyle/>
          <a:p>
            <a:r>
              <a:rPr lang="en-US" sz="3600" b="1" dirty="0">
                <a:latin typeface="Arial" panose="020B0604020202020204" pitchFamily="34" charset="0"/>
                <a:cs typeface="Arial" panose="020B0604020202020204" pitchFamily="34" charset="0"/>
              </a:rPr>
              <a:t>RESOURCES AND CREDITS</a:t>
            </a:r>
            <a:endParaRPr lang="x-none" sz="36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xmlns="" id="{67995E47-77B3-F13D-7CAE-B1D7A3A327A0}"/>
              </a:ext>
            </a:extLst>
          </p:cNvPr>
          <p:cNvSpPr>
            <a:spLocks noGrp="1"/>
          </p:cNvSpPr>
          <p:nvPr>
            <p:ph idx="1"/>
          </p:nvPr>
        </p:nvSpPr>
        <p:spPr>
          <a:xfrm>
            <a:off x="442354" y="2497367"/>
            <a:ext cx="6254173" cy="3215369"/>
          </a:xfrm>
          <a:solidFill>
            <a:schemeClr val="bg1"/>
          </a:solidFill>
        </p:spPr>
        <p:txBody>
          <a:bodyPr>
            <a:normAutofit fontScale="77500" lnSpcReduction="20000"/>
          </a:bodyPr>
          <a:lstStyle/>
          <a:p>
            <a:pPr>
              <a:lnSpc>
                <a:spcPct val="120000"/>
              </a:lnSpc>
            </a:pPr>
            <a:r>
              <a:rPr lang="en-US" sz="2600" u="sng" dirty="0" smtClean="0">
                <a:solidFill>
                  <a:srgbClr val="000000"/>
                </a:solidFill>
                <a:highlight>
                  <a:srgbClr val="000000"/>
                </a:highlight>
                <a:latin typeface="Arial" panose="020B0604020202020204" pitchFamily="34" charset="0"/>
                <a:cs typeface="Arial" panose="020B0604020202020204" pitchFamily="34" charset="0"/>
                <a:hlinkClick r:id="rId2" tooltip="https://www.canada.ca/en/employment-social-development/programs/accessible-canada.html"/>
              </a:rPr>
              <a:t>Towards </a:t>
            </a:r>
            <a:r>
              <a:rPr lang="en-US" sz="2600" u="sng" dirty="0">
                <a:solidFill>
                  <a:srgbClr val="000000"/>
                </a:solidFill>
                <a:highlight>
                  <a:srgbClr val="000000"/>
                </a:highlight>
                <a:latin typeface="Arial" panose="020B0604020202020204" pitchFamily="34" charset="0"/>
                <a:cs typeface="Arial" panose="020B0604020202020204" pitchFamily="34" charset="0"/>
                <a:hlinkClick r:id="rId2" tooltip="https://www.canada.ca/en/employment-social-development/programs/accessible-canada.html"/>
              </a:rPr>
              <a:t>an Accessible Canada - Canada.ca</a:t>
            </a:r>
          </a:p>
          <a:p>
            <a:pPr>
              <a:lnSpc>
                <a:spcPct val="120000"/>
              </a:lnSpc>
            </a:pPr>
            <a:r>
              <a:rPr lang="en-US" sz="2600" u="sng" dirty="0">
                <a:solidFill>
                  <a:srgbClr val="000000"/>
                </a:solidFill>
                <a:highlight>
                  <a:srgbClr val="000000"/>
                </a:highlight>
                <a:latin typeface="Arial" panose="020B0604020202020204" pitchFamily="34" charset="0"/>
                <a:cs typeface="Arial" panose="020B0604020202020204" pitchFamily="34" charset="0"/>
                <a:hlinkClick r:id="rId3" tooltip="https://www.ontario.ca/page/accessibility-in-ontario"/>
              </a:rPr>
              <a:t>Accessibility in Ontario | ontario.ca</a:t>
            </a:r>
          </a:p>
          <a:p>
            <a:pPr>
              <a:lnSpc>
                <a:spcPct val="120000"/>
              </a:lnSpc>
            </a:pPr>
            <a:r>
              <a:rPr lang="en-US" sz="2600" u="sng" dirty="0" smtClean="0">
                <a:solidFill>
                  <a:srgbClr val="000000"/>
                </a:solidFill>
                <a:highlight>
                  <a:srgbClr val="000000"/>
                </a:highlight>
                <a:latin typeface="Arial" panose="020B0604020202020204" pitchFamily="34" charset="0"/>
                <a:cs typeface="Arial" panose="020B0604020202020204" pitchFamily="34" charset="0"/>
                <a:hlinkClick r:id="rId4" tooltip="https://www.canada.ca/en/government/publicservice/wellness-inclusion-diversity-public-service/diversity-inclusion-public-service/accessibility-public-service.html"/>
              </a:rPr>
              <a:t>Accessibility </a:t>
            </a:r>
            <a:r>
              <a:rPr lang="en-US" sz="2600" u="sng" dirty="0">
                <a:solidFill>
                  <a:srgbClr val="000000"/>
                </a:solidFill>
                <a:highlight>
                  <a:srgbClr val="000000"/>
                </a:highlight>
                <a:latin typeface="Arial" panose="020B0604020202020204" pitchFamily="34" charset="0"/>
                <a:cs typeface="Arial" panose="020B0604020202020204" pitchFamily="34" charset="0"/>
                <a:hlinkClick r:id="rId4" tooltip="https://www.canada.ca/en/government/publicservice/wellness-inclusion-diversity-public-service/diversity-inclusion-public-service/accessibility-public-service.html"/>
              </a:rPr>
              <a:t>in the public service - Canada.ca</a:t>
            </a:r>
          </a:p>
          <a:p>
            <a:pPr>
              <a:lnSpc>
                <a:spcPct val="120000"/>
              </a:lnSpc>
            </a:pPr>
            <a:r>
              <a:rPr lang="en-US" sz="2600" dirty="0">
                <a:solidFill>
                  <a:srgbClr val="000000"/>
                </a:solidFill>
                <a:latin typeface="Arial" panose="020B0604020202020204" pitchFamily="34" charset="0"/>
                <a:cs typeface="Arial" panose="020B0604020202020204" pitchFamily="34" charset="0"/>
              </a:rPr>
              <a:t>All photo’s taken by MY MS FAMILY members</a:t>
            </a:r>
          </a:p>
          <a:p>
            <a:pPr>
              <a:lnSpc>
                <a:spcPct val="120000"/>
              </a:lnSpc>
            </a:pPr>
            <a:r>
              <a:rPr lang="en-US" sz="2600" dirty="0">
                <a:solidFill>
                  <a:srgbClr val="000000"/>
                </a:solidFill>
                <a:latin typeface="Arial" panose="020B0604020202020204" pitchFamily="34" charset="0"/>
                <a:cs typeface="Arial" panose="020B0604020202020204" pitchFamily="34" charset="0"/>
              </a:rPr>
              <a:t>Authored by Peter Busciglio, MY MS FAMILY President</a:t>
            </a:r>
          </a:p>
          <a:p>
            <a:pPr>
              <a:lnSpc>
                <a:spcPct val="120000"/>
              </a:lnSpc>
            </a:pPr>
            <a:r>
              <a:rPr lang="en-US" sz="2600" dirty="0">
                <a:solidFill>
                  <a:srgbClr val="000000"/>
                </a:solidFill>
                <a:latin typeface="Arial" panose="020B0604020202020204" pitchFamily="34" charset="0"/>
                <a:cs typeface="Arial" panose="020B0604020202020204" pitchFamily="34" charset="0"/>
              </a:rPr>
              <a:t>PowerPoint production by </a:t>
            </a:r>
            <a:r>
              <a:rPr lang="en-US" sz="2600" dirty="0" smtClean="0">
                <a:solidFill>
                  <a:srgbClr val="000000"/>
                </a:solidFill>
                <a:latin typeface="Arial" panose="020B0604020202020204" pitchFamily="34" charset="0"/>
                <a:cs typeface="Arial" panose="020B0604020202020204" pitchFamily="34" charset="0"/>
              </a:rPr>
              <a:t>MY MS FAMILY</a:t>
            </a:r>
            <a:r>
              <a:rPr lang="en-US" sz="2600" dirty="0" smtClean="0">
                <a:solidFill>
                  <a:srgbClr val="000000"/>
                </a:solidFill>
                <a:highlight>
                  <a:srgbClr val="000000"/>
                </a:highlight>
                <a:latin typeface="League Spartan Bold"/>
              </a:rPr>
              <a:t> </a:t>
            </a:r>
            <a:endParaRPr lang="en-US" sz="2600" dirty="0">
              <a:solidFill>
                <a:srgbClr val="000000"/>
              </a:solidFill>
              <a:highlight>
                <a:srgbClr val="000000"/>
              </a:highlight>
              <a:latin typeface="League Spartan Bold"/>
            </a:endParaRPr>
          </a:p>
          <a:p>
            <a:endParaRPr lang="x-none" dirty="0"/>
          </a:p>
        </p:txBody>
      </p:sp>
      <p:sp>
        <p:nvSpPr>
          <p:cNvPr id="7" name="Freeform 15">
            <a:extLst>
              <a:ext uri="{FF2B5EF4-FFF2-40B4-BE49-F238E27FC236}">
                <a16:creationId xmlns:a16="http://schemas.microsoft.com/office/drawing/2014/main" xmlns="" id="{A1C92DE8-481D-9D02-BEB5-451C81DC6959}"/>
              </a:ext>
              <a:ext uri="{C183D7F6-B498-43B3-948B-1728B52AA6E4}">
                <adec:decorative xmlns:adec="http://schemas.microsoft.com/office/drawing/2017/decorative" xmlns="" val="1"/>
              </a:ext>
            </a:extLst>
          </p:cNvPr>
          <p:cNvSpPr/>
          <p:nvPr/>
        </p:nvSpPr>
        <p:spPr>
          <a:xfrm>
            <a:off x="0" y="5974518"/>
            <a:ext cx="2988248" cy="883482"/>
          </a:xfrm>
          <a:custGeom>
            <a:avLst/>
            <a:gdLst/>
            <a:ahLst/>
            <a:cxnLst/>
            <a:rect l="l" t="t" r="r" b="b"/>
            <a:pathLst>
              <a:path w="2988248" h="883482">
                <a:moveTo>
                  <a:pt x="0" y="0"/>
                </a:moveTo>
                <a:lnTo>
                  <a:pt x="2988248" y="0"/>
                </a:lnTo>
                <a:lnTo>
                  <a:pt x="2988248" y="883482"/>
                </a:lnTo>
                <a:lnTo>
                  <a:pt x="0" y="883482"/>
                </a:lnTo>
                <a:lnTo>
                  <a:pt x="0" y="0"/>
                </a:lnTo>
                <a:close/>
              </a:path>
            </a:pathLst>
          </a:custGeom>
          <a:blipFill>
            <a:blip r:embed="rId5"/>
            <a:stretch>
              <a:fillRect/>
            </a:stretch>
          </a:blipFill>
        </p:spPr>
        <p:txBody>
          <a:bodyPr/>
          <a:lstStyle/>
          <a:p>
            <a:endParaRPr lang="en-CA" dirty="0"/>
          </a:p>
        </p:txBody>
      </p:sp>
      <p:sp>
        <p:nvSpPr>
          <p:cNvPr id="8" name="Freeform 14">
            <a:extLst>
              <a:ext uri="{FF2B5EF4-FFF2-40B4-BE49-F238E27FC236}">
                <a16:creationId xmlns:a16="http://schemas.microsoft.com/office/drawing/2014/main" xmlns="" id="{4ACA63B5-3B07-07B3-2A11-B0829F45D35A}"/>
              </a:ext>
              <a:ext uri="{C183D7F6-B498-43B3-948B-1728B52AA6E4}">
                <adec:decorative xmlns:adec="http://schemas.microsoft.com/office/drawing/2017/decorative" xmlns="" val="1"/>
              </a:ext>
            </a:extLst>
          </p:cNvPr>
          <p:cNvSpPr/>
          <p:nvPr/>
        </p:nvSpPr>
        <p:spPr>
          <a:xfrm>
            <a:off x="11069787" y="5843997"/>
            <a:ext cx="1082040" cy="1013801"/>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6"/>
            <a:stretch>
              <a:fillRect/>
            </a:stretch>
          </a:blipFill>
        </p:spPr>
        <p:txBody>
          <a:bodyPr/>
          <a:lstStyle/>
          <a:p>
            <a:endParaRPr lang="en-CA" dirty="0"/>
          </a:p>
        </p:txBody>
      </p:sp>
      <p:pic>
        <p:nvPicPr>
          <p:cNvPr id="3" name="Graphic 2" descr="Wheelchair with solid fill">
            <a:extLst>
              <a:ext uri="{FF2B5EF4-FFF2-40B4-BE49-F238E27FC236}">
                <a16:creationId xmlns:a16="http://schemas.microsoft.com/office/drawing/2014/main" xmlns="" id="{D2A1FCD6-41C5-0C42-6091-610722C9FC83}"/>
              </a:ext>
            </a:extLst>
          </p:cNvPr>
          <p:cNvPicPr>
            <a:picLocks noChangeAspect="1"/>
          </p:cNvPicPr>
          <p:nvPr/>
        </p:nvPicPr>
        <p:blipFill>
          <a:blip r:embed="rId7">
            <a:extLst>
              <a:ext uri="{96DAC541-7B7A-43D3-8B79-37D633B846F1}">
                <asvg:svgBlip xmlns:asvg="http://schemas.microsoft.com/office/drawing/2016/SVG/main" xmlns="" r:embed="rId9"/>
              </a:ext>
            </a:extLst>
          </a:blip>
          <a:stretch>
            <a:fillRect/>
          </a:stretch>
        </p:blipFill>
        <p:spPr>
          <a:xfrm>
            <a:off x="6506065" y="1921244"/>
            <a:ext cx="4495015" cy="4495015"/>
          </a:xfrm>
          <a:prstGeom prst="rect">
            <a:avLst/>
          </a:prstGeom>
        </p:spPr>
      </p:pic>
    </p:spTree>
    <p:extLst>
      <p:ext uri="{BB962C8B-B14F-4D97-AF65-F5344CB8AC3E}">
        <p14:creationId xmlns:p14="http://schemas.microsoft.com/office/powerpoint/2010/main" val="621593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14">
            <a:extLst>
              <a:ext uri="{FF2B5EF4-FFF2-40B4-BE49-F238E27FC236}">
                <a16:creationId xmlns:a16="http://schemas.microsoft.com/office/drawing/2014/main" xmlns="" id="{1FB582F4-EFFB-C399-FF21-1DC0B6D20AC1}"/>
              </a:ext>
              <a:ext uri="{C183D7F6-B498-43B3-948B-1728B52AA6E4}">
                <adec:decorative xmlns:adec="http://schemas.microsoft.com/office/drawing/2017/decorative" xmlns="" val="1"/>
              </a:ext>
            </a:extLst>
          </p:cNvPr>
          <p:cNvSpPr/>
          <p:nvPr/>
        </p:nvSpPr>
        <p:spPr>
          <a:xfrm>
            <a:off x="11069787" y="5843997"/>
            <a:ext cx="1082040" cy="1013801"/>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2"/>
            <a:stretch>
              <a:fillRect/>
            </a:stretch>
          </a:blipFill>
        </p:spPr>
        <p:txBody>
          <a:bodyPr/>
          <a:lstStyle/>
          <a:p>
            <a:endParaRPr lang="en-CA" dirty="0"/>
          </a:p>
        </p:txBody>
      </p:sp>
      <p:sp>
        <p:nvSpPr>
          <p:cNvPr id="6" name="Freeform 15">
            <a:extLst>
              <a:ext uri="{FF2B5EF4-FFF2-40B4-BE49-F238E27FC236}">
                <a16:creationId xmlns:a16="http://schemas.microsoft.com/office/drawing/2014/main" xmlns="" id="{D5511C36-B6C2-E296-E4DD-D6A98E86B9D5}"/>
              </a:ext>
              <a:ext uri="{C183D7F6-B498-43B3-948B-1728B52AA6E4}">
                <adec:decorative xmlns:adec="http://schemas.microsoft.com/office/drawing/2017/decorative" xmlns="" val="1"/>
              </a:ext>
            </a:extLst>
          </p:cNvPr>
          <p:cNvSpPr/>
          <p:nvPr/>
        </p:nvSpPr>
        <p:spPr>
          <a:xfrm>
            <a:off x="0" y="5974518"/>
            <a:ext cx="2988248" cy="883482"/>
          </a:xfrm>
          <a:custGeom>
            <a:avLst/>
            <a:gdLst/>
            <a:ahLst/>
            <a:cxnLst/>
            <a:rect l="l" t="t" r="r" b="b"/>
            <a:pathLst>
              <a:path w="2988248" h="883482">
                <a:moveTo>
                  <a:pt x="0" y="0"/>
                </a:moveTo>
                <a:lnTo>
                  <a:pt x="2988248" y="0"/>
                </a:lnTo>
                <a:lnTo>
                  <a:pt x="2988248" y="883482"/>
                </a:lnTo>
                <a:lnTo>
                  <a:pt x="0" y="883482"/>
                </a:lnTo>
                <a:lnTo>
                  <a:pt x="0" y="0"/>
                </a:lnTo>
                <a:close/>
              </a:path>
            </a:pathLst>
          </a:custGeom>
          <a:blipFill>
            <a:blip r:embed="rId3"/>
            <a:stretch>
              <a:fillRect/>
            </a:stretch>
          </a:blipFill>
        </p:spPr>
        <p:txBody>
          <a:bodyPr/>
          <a:lstStyle/>
          <a:p>
            <a:endParaRPr lang="en-CA" dirty="0"/>
          </a:p>
        </p:txBody>
      </p:sp>
      <p:sp>
        <p:nvSpPr>
          <p:cNvPr id="10" name="Rectangle 9">
            <a:extLst>
              <a:ext uri="{FF2B5EF4-FFF2-40B4-BE49-F238E27FC236}">
                <a16:creationId xmlns:a16="http://schemas.microsoft.com/office/drawing/2014/main" xmlns=""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12" name="Rectangle 11">
            <a:extLst>
              <a:ext uri="{FF2B5EF4-FFF2-40B4-BE49-F238E27FC236}">
                <a16:creationId xmlns:a16="http://schemas.microsoft.com/office/drawing/2014/main" xmlns=""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14" name="Rectangle 13">
            <a:extLst>
              <a:ext uri="{FF2B5EF4-FFF2-40B4-BE49-F238E27FC236}">
                <a16:creationId xmlns:a16="http://schemas.microsoft.com/office/drawing/2014/main" xmlns=""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16" name="Rectangle 15">
            <a:extLst>
              <a:ext uri="{FF2B5EF4-FFF2-40B4-BE49-F238E27FC236}">
                <a16:creationId xmlns:a16="http://schemas.microsoft.com/office/drawing/2014/main" xmlns=""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useBgFill="1">
        <p:nvSpPr>
          <p:cNvPr id="18" name="Rectangle 17">
            <a:extLst>
              <a:ext uri="{FF2B5EF4-FFF2-40B4-BE49-F238E27FC236}">
                <a16:creationId xmlns:a16="http://schemas.microsoft.com/office/drawing/2014/main" xmlns="" id="{0883F11E-ECB3-4046-A121-A45C6FF631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Customer review outline">
            <a:extLst>
              <a:ext uri="{FF2B5EF4-FFF2-40B4-BE49-F238E27FC236}">
                <a16:creationId xmlns:a16="http://schemas.microsoft.com/office/drawing/2014/main" xmlns="" id="{DE700D94-6C99-0A9D-908B-0469B02036E3}"/>
              </a:ext>
            </a:extLst>
          </p:cNvPr>
          <p:cNvPicPr>
            <a:picLocks noGrp="1" noChangeAspect="1"/>
          </p:cNvPicPr>
          <p:nvPr>
            <p:ph idx="1"/>
          </p:nvPr>
        </p:nvPicPr>
        <p:blipFill>
          <a:blip r:embed="rId4">
            <a:extLst>
              <a:ext uri="{96DAC541-7B7A-43D3-8B79-37D633B846F1}">
                <asvg:svgBlip xmlns:asvg="http://schemas.microsoft.com/office/drawing/2016/SVG/main" xmlns="" r:embed="rId5"/>
              </a:ext>
            </a:extLst>
          </a:blip>
          <a:stretch>
            <a:fillRect/>
          </a:stretch>
        </p:blipFill>
        <p:spPr>
          <a:xfrm>
            <a:off x="1052949" y="1047665"/>
            <a:ext cx="4984740" cy="4984740"/>
          </a:xfrm>
          <a:prstGeom prst="rect">
            <a:avLst/>
          </a:prstGeom>
        </p:spPr>
      </p:pic>
      <p:sp>
        <p:nvSpPr>
          <p:cNvPr id="20" name="Rectangle 19">
            <a:extLst>
              <a:ext uri="{FF2B5EF4-FFF2-40B4-BE49-F238E27FC236}">
                <a16:creationId xmlns:a16="http://schemas.microsoft.com/office/drawing/2014/main" xmlns="" id="{7B28B346-1639-4F05-9EBC-808A9DC665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2" name="Title 1">
            <a:extLst>
              <a:ext uri="{FF2B5EF4-FFF2-40B4-BE49-F238E27FC236}">
                <a16:creationId xmlns:a16="http://schemas.microsoft.com/office/drawing/2014/main" xmlns="" id="{FB1EAE83-5181-16AB-76F9-F10D74C37246}"/>
              </a:ext>
            </a:extLst>
          </p:cNvPr>
          <p:cNvSpPr>
            <a:spLocks noGrp="1"/>
          </p:cNvSpPr>
          <p:nvPr>
            <p:ph type="title"/>
          </p:nvPr>
        </p:nvSpPr>
        <p:spPr>
          <a:xfrm>
            <a:off x="7261934" y="1419225"/>
            <a:ext cx="4115917" cy="2085869"/>
          </a:xfrm>
        </p:spPr>
        <p:txBody>
          <a:bodyPr vert="horz" lIns="91440" tIns="45720" rIns="91440" bIns="45720" rtlCol="0" anchor="b">
            <a:normAutofit/>
          </a:bodyPr>
          <a:lstStyle/>
          <a:p>
            <a:r>
              <a:rPr lang="en-US" sz="3600" b="1" dirty="0">
                <a:solidFill>
                  <a:srgbClr val="FFFFFF"/>
                </a:solidFill>
                <a:latin typeface="Arial" panose="020B0604020202020204" pitchFamily="34" charset="0"/>
                <a:cs typeface="Arial" panose="020B0604020202020204" pitchFamily="34" charset="0"/>
              </a:rPr>
              <a:t>QUESTIONS?</a:t>
            </a:r>
          </a:p>
        </p:txBody>
      </p:sp>
      <p:sp>
        <p:nvSpPr>
          <p:cNvPr id="26" name="Rectangle 25">
            <a:extLst>
              <a:ext uri="{FF2B5EF4-FFF2-40B4-BE49-F238E27FC236}">
                <a16:creationId xmlns:a16="http://schemas.microsoft.com/office/drawing/2014/main" xmlns="" id="{871D0F6C-C993-4E97-A103-9448E35FEE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24" name="Rectangle 23">
            <a:extLst>
              <a:ext uri="{FF2B5EF4-FFF2-40B4-BE49-F238E27FC236}">
                <a16:creationId xmlns:a16="http://schemas.microsoft.com/office/drawing/2014/main" xmlns="" id="{BF007B11-F4C3-4A9E-AAA8-D52C8C1AD9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22" name="Rectangle 21">
            <a:extLst>
              <a:ext uri="{FF2B5EF4-FFF2-40B4-BE49-F238E27FC236}">
                <a16:creationId xmlns:a16="http://schemas.microsoft.com/office/drawing/2014/main" xmlns="" id="{5CF77191-9839-40D9-B04E-85DF01BB02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Tree>
    <p:extLst>
      <p:ext uri="{BB962C8B-B14F-4D97-AF65-F5344CB8AC3E}">
        <p14:creationId xmlns:p14="http://schemas.microsoft.com/office/powerpoint/2010/main" val="2953880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image is a pair of man's hands cupped together with a slip of paper in them that says &quot;thank you&quot;">
            <a:extLst>
              <a:ext uri="{FF2B5EF4-FFF2-40B4-BE49-F238E27FC236}">
                <a16:creationId xmlns:a16="http://schemas.microsoft.com/office/drawing/2014/main" xmlns="" id="{81550257-C95D-A984-940D-74530B27657E}"/>
              </a:ext>
            </a:extLst>
          </p:cNvPr>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192A7C0-2683-DA61-7EF5-84F4E96E435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b="1" cap="none"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info@mymsfamily.com</a:t>
            </a:r>
            <a:r>
              <a:rPr lang="en-US" b="1" cap="none" dirty="0">
                <a:solidFill>
                  <a:schemeClr val="tx1"/>
                </a:solidFill>
                <a:latin typeface="Arial" panose="020B0604020202020204" pitchFamily="34" charset="0"/>
                <a:cs typeface="Arial" panose="020B0604020202020204" pitchFamily="34" charset="0"/>
              </a:rPr>
              <a:t> </a:t>
            </a:r>
            <a:r>
              <a:rPr lang="en-US" b="1" cap="none" dirty="0">
                <a:solidFill>
                  <a:schemeClr val="tx1">
                    <a:lumMod val="85000"/>
                    <a:lumOff val="15000"/>
                  </a:schemeClr>
                </a:solidFill>
                <a:latin typeface="Arial" panose="020B0604020202020204" pitchFamily="34" charset="0"/>
                <a:cs typeface="Arial" panose="020B0604020202020204" pitchFamily="34" charset="0"/>
              </a:rPr>
              <a:t>| 416-816-4787 | </a:t>
            </a:r>
            <a:r>
              <a:rPr lang="en-US" b="1" cap="none" dirty="0" smtClean="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MYMSFamily.com</a:t>
            </a:r>
            <a:endParaRPr lang="en-US" b="1" cap="none" dirty="0">
              <a:solidFill>
                <a:schemeClr val="tx1"/>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Freeform 15">
            <a:extLst>
              <a:ext uri="{FF2B5EF4-FFF2-40B4-BE49-F238E27FC236}">
                <a16:creationId xmlns:a16="http://schemas.microsoft.com/office/drawing/2014/main" xmlns="" id="{47F5D6BB-48D3-39B8-257F-0D6D55BC60A8}"/>
              </a:ext>
              <a:ext uri="{C183D7F6-B498-43B3-948B-1728B52AA6E4}">
                <adec:decorative xmlns:adec="http://schemas.microsoft.com/office/drawing/2017/decorative" xmlns="" val="1"/>
              </a:ext>
            </a:extLst>
          </p:cNvPr>
          <p:cNvSpPr/>
          <p:nvPr/>
        </p:nvSpPr>
        <p:spPr>
          <a:xfrm>
            <a:off x="1076326" y="384949"/>
            <a:ext cx="4510082" cy="1578607"/>
          </a:xfrm>
          <a:custGeom>
            <a:avLst/>
            <a:gdLst/>
            <a:ahLst/>
            <a:cxnLst/>
            <a:rect l="l" t="t" r="r" b="b"/>
            <a:pathLst>
              <a:path w="2988248" h="883482">
                <a:moveTo>
                  <a:pt x="0" y="0"/>
                </a:moveTo>
                <a:lnTo>
                  <a:pt x="2988248" y="0"/>
                </a:lnTo>
                <a:lnTo>
                  <a:pt x="2988248" y="883482"/>
                </a:lnTo>
                <a:lnTo>
                  <a:pt x="0" y="883482"/>
                </a:lnTo>
                <a:lnTo>
                  <a:pt x="0" y="0"/>
                </a:lnTo>
                <a:close/>
              </a:path>
            </a:pathLst>
          </a:custGeom>
          <a:blipFill>
            <a:blip r:embed="rId6"/>
            <a:stretch>
              <a:fillRect/>
            </a:stretch>
          </a:blipFill>
        </p:spPr>
        <p:txBody>
          <a:bodyPr/>
          <a:lstStyle/>
          <a:p>
            <a:endParaRPr lang="en-CA" dirty="0"/>
          </a:p>
        </p:txBody>
      </p:sp>
      <p:sp>
        <p:nvSpPr>
          <p:cNvPr id="6" name="Freeform 14">
            <a:extLst>
              <a:ext uri="{FF2B5EF4-FFF2-40B4-BE49-F238E27FC236}">
                <a16:creationId xmlns:a16="http://schemas.microsoft.com/office/drawing/2014/main" xmlns="" id="{B4186872-CC17-80A8-BA48-9F2F683C0D39}"/>
              </a:ext>
              <a:ext uri="{C183D7F6-B498-43B3-948B-1728B52AA6E4}">
                <adec:decorative xmlns:adec="http://schemas.microsoft.com/office/drawing/2017/decorative" xmlns="" val="1"/>
              </a:ext>
            </a:extLst>
          </p:cNvPr>
          <p:cNvSpPr/>
          <p:nvPr/>
        </p:nvSpPr>
        <p:spPr>
          <a:xfrm>
            <a:off x="7524750" y="384948"/>
            <a:ext cx="1695450" cy="1578603"/>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7"/>
            <a:stretch>
              <a:fillRect/>
            </a:stretch>
          </a:blipFill>
        </p:spPr>
        <p:txBody>
          <a:bodyPr/>
          <a:lstStyle/>
          <a:p>
            <a:endParaRPr lang="en-CA" dirty="0"/>
          </a:p>
        </p:txBody>
      </p:sp>
    </p:spTree>
    <p:extLst>
      <p:ext uri="{BB962C8B-B14F-4D97-AF65-F5344CB8AC3E}">
        <p14:creationId xmlns:p14="http://schemas.microsoft.com/office/powerpoint/2010/main" val="881627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4">
            <a:extLst>
              <a:ext uri="{FF2B5EF4-FFF2-40B4-BE49-F238E27FC236}">
                <a16:creationId xmlns:a16="http://schemas.microsoft.com/office/drawing/2014/main" xmlns="" id="{A022C1DF-6CF4-6112-7ECD-8793AB3BEF76}"/>
              </a:ext>
              <a:ext uri="{C183D7F6-B498-43B3-948B-1728B52AA6E4}">
                <adec:decorative xmlns:adec="http://schemas.microsoft.com/office/drawing/2017/decorative" xmlns="" val="1"/>
              </a:ext>
            </a:extLst>
          </p:cNvPr>
          <p:cNvSpPr/>
          <p:nvPr/>
        </p:nvSpPr>
        <p:spPr>
          <a:xfrm>
            <a:off x="11000509" y="6004816"/>
            <a:ext cx="898214" cy="853183"/>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2"/>
            <a:stretch>
              <a:fillRect/>
            </a:stretch>
          </a:blipFill>
        </p:spPr>
        <p:txBody>
          <a:bodyPr/>
          <a:lstStyle/>
          <a:p>
            <a:endParaRPr lang="x-none" dirty="0"/>
          </a:p>
        </p:txBody>
      </p:sp>
      <p:sp>
        <p:nvSpPr>
          <p:cNvPr id="7" name="Freeform 15">
            <a:extLst>
              <a:ext uri="{FF2B5EF4-FFF2-40B4-BE49-F238E27FC236}">
                <a16:creationId xmlns:a16="http://schemas.microsoft.com/office/drawing/2014/main" xmlns="" id="{92E9902C-C104-BA37-4BAD-93A1E85A39DB}"/>
              </a:ext>
              <a:ext uri="{C183D7F6-B498-43B3-948B-1728B52AA6E4}">
                <adec:decorative xmlns:adec="http://schemas.microsoft.com/office/drawing/2017/decorative" xmlns="" val="1"/>
              </a:ext>
            </a:extLst>
          </p:cNvPr>
          <p:cNvSpPr/>
          <p:nvPr/>
        </p:nvSpPr>
        <p:spPr>
          <a:xfrm>
            <a:off x="0" y="5974518"/>
            <a:ext cx="2988248" cy="883482"/>
          </a:xfrm>
          <a:custGeom>
            <a:avLst/>
            <a:gdLst/>
            <a:ahLst/>
            <a:cxnLst/>
            <a:rect l="l" t="t" r="r" b="b"/>
            <a:pathLst>
              <a:path w="2988248" h="883482">
                <a:moveTo>
                  <a:pt x="0" y="0"/>
                </a:moveTo>
                <a:lnTo>
                  <a:pt x="2988248" y="0"/>
                </a:lnTo>
                <a:lnTo>
                  <a:pt x="2988248" y="883482"/>
                </a:lnTo>
                <a:lnTo>
                  <a:pt x="0" y="883482"/>
                </a:lnTo>
                <a:lnTo>
                  <a:pt x="0" y="0"/>
                </a:lnTo>
                <a:close/>
              </a:path>
            </a:pathLst>
          </a:custGeom>
          <a:blipFill>
            <a:blip r:embed="rId3"/>
            <a:stretch>
              <a:fillRect/>
            </a:stretch>
          </a:blipFill>
        </p:spPr>
        <p:txBody>
          <a:bodyPr/>
          <a:lstStyle/>
          <a:p>
            <a:endParaRPr lang="en-CA" dirty="0"/>
          </a:p>
        </p:txBody>
      </p:sp>
      <p:sp>
        <p:nvSpPr>
          <p:cNvPr id="3" name="Content Placeholder 2">
            <a:extLst>
              <a:ext uri="{FF2B5EF4-FFF2-40B4-BE49-F238E27FC236}">
                <a16:creationId xmlns:a16="http://schemas.microsoft.com/office/drawing/2014/main" xmlns="" id="{A59FCF1B-E5A5-5D07-C2C7-2D302ED91F0C}"/>
              </a:ext>
              <a:ext uri="{C183D7F6-B498-43B3-948B-1728B52AA6E4}">
                <adec:decorative xmlns:adec="http://schemas.microsoft.com/office/drawing/2017/decorative" xmlns="" val="0"/>
              </a:ext>
            </a:extLst>
          </p:cNvPr>
          <p:cNvSpPr>
            <a:spLocks noGrp="1"/>
          </p:cNvSpPr>
          <p:nvPr>
            <p:ph idx="1"/>
          </p:nvPr>
        </p:nvSpPr>
        <p:spPr>
          <a:xfrm>
            <a:off x="581191" y="1738265"/>
            <a:ext cx="5831331" cy="4108595"/>
          </a:xfrm>
        </p:spPr>
        <p:txBody>
          <a:bodyPr>
            <a:noAutofit/>
          </a:bodyPr>
          <a:lstStyle/>
          <a:p>
            <a:pPr marL="0" indent="0">
              <a:buNone/>
            </a:pPr>
            <a:r>
              <a:rPr lang="en-US" sz="3000" dirty="0">
                <a:solidFill>
                  <a:srgbClr val="000000"/>
                </a:solidFill>
                <a:latin typeface="Arial" panose="020B0604020202020204" pitchFamily="34" charset="0"/>
                <a:cs typeface="Arial" panose="020B0604020202020204" pitchFamily="34" charset="0"/>
              </a:rPr>
              <a:t>A disability is a </a:t>
            </a:r>
            <a:r>
              <a:rPr lang="en-US" sz="3000" dirty="0" smtClean="0">
                <a:solidFill>
                  <a:srgbClr val="000000"/>
                </a:solidFill>
                <a:latin typeface="Arial" panose="020B0604020202020204" pitchFamily="34" charset="0"/>
                <a:cs typeface="Arial" panose="020B0604020202020204" pitchFamily="34" charset="0"/>
              </a:rPr>
              <a:t>physical, mental or emotional </a:t>
            </a:r>
            <a:r>
              <a:rPr lang="en-US" sz="3000" dirty="0">
                <a:solidFill>
                  <a:srgbClr val="000000"/>
                </a:solidFill>
                <a:latin typeface="Arial" panose="020B0604020202020204" pitchFamily="34" charset="0"/>
                <a:cs typeface="Arial" panose="020B0604020202020204" pitchFamily="34" charset="0"/>
              </a:rPr>
              <a:t>condition that limits a person’s movements, senses, or activities. The Accessibility for Ontarians with Disabilities (AODA) uses the same definition of disability as the </a:t>
            </a:r>
            <a:r>
              <a:rPr lang="en-US" sz="3000" u="sng" dirty="0">
                <a:solidFill>
                  <a:srgbClr val="000000"/>
                </a:solidFill>
                <a:latin typeface="Arial" panose="020B0604020202020204" pitchFamily="34" charset="0"/>
                <a:cs typeface="Arial" panose="020B0604020202020204" pitchFamily="34" charset="0"/>
                <a:hlinkClick r:id="rId4" tooltip="http://www.ohrc.on.ca/en/policy-and-guidelines-disability-and-duty-accommodate/2-what-disability"/>
              </a:rPr>
              <a:t>Ontario Human Rights Code</a:t>
            </a:r>
            <a:r>
              <a:rPr lang="en-US" sz="3000" dirty="0">
                <a:solidFill>
                  <a:srgbClr val="000000"/>
                </a:solidFill>
                <a:latin typeface="Arial" panose="020B0604020202020204" pitchFamily="34" charset="0"/>
                <a:cs typeface="Arial" panose="020B0604020202020204" pitchFamily="34" charset="0"/>
              </a:rPr>
              <a:t>.</a:t>
            </a:r>
          </a:p>
        </p:txBody>
      </p:sp>
      <p:pic>
        <p:nvPicPr>
          <p:cNvPr id="6" name="Picture " descr="Group of happy people with disabilities">
            <a:extLst>
              <a:ext uri="{FF2B5EF4-FFF2-40B4-BE49-F238E27FC236}">
                <a16:creationId xmlns:a16="http://schemas.microsoft.com/office/drawing/2014/main" xmlns="" id="{B0FEA256-E7AA-9A93-E5C6-78FCA2AB4C87}"/>
              </a:ext>
            </a:extLst>
          </p:cNvPr>
          <p:cNvPicPr>
            <a:picLocks noChangeAspect="1"/>
          </p:cNvPicPr>
          <p:nvPr/>
        </p:nvPicPr>
        <p:blipFill>
          <a:blip r:embed="rId5"/>
          <a:stretch>
            <a:fillRect/>
          </a:stretch>
        </p:blipFill>
        <p:spPr>
          <a:xfrm>
            <a:off x="6553200" y="1981205"/>
            <a:ext cx="5057608" cy="3824320"/>
          </a:xfrm>
          <a:prstGeom prst="rect">
            <a:avLst/>
          </a:prstGeom>
        </p:spPr>
      </p:pic>
      <p:sp>
        <p:nvSpPr>
          <p:cNvPr id="2" name="Title 1">
            <a:extLst>
              <a:ext uri="{FF2B5EF4-FFF2-40B4-BE49-F238E27FC236}">
                <a16:creationId xmlns:a16="http://schemas.microsoft.com/office/drawing/2014/main" xmlns="" id="{394DF856-290D-F22C-4CE4-F1EB7B0561EA}"/>
              </a:ext>
            </a:extLst>
          </p:cNvPr>
          <p:cNvSpPr>
            <a:spLocks noGrp="1"/>
          </p:cNvSpPr>
          <p:nvPr>
            <p:ph type="title"/>
          </p:nvPr>
        </p:nvSpPr>
        <p:spPr>
          <a:xfrm>
            <a:off x="581192" y="1011140"/>
            <a:ext cx="11029616" cy="528840"/>
          </a:xfrm>
        </p:spPr>
        <p:txBody>
          <a:bodyPr>
            <a:noAutofit/>
          </a:bodyPr>
          <a:lstStyle/>
          <a:p>
            <a:r>
              <a:rPr lang="en-US" sz="3600" b="1" dirty="0">
                <a:solidFill>
                  <a:srgbClr val="FFFFFF"/>
                </a:solidFill>
                <a:latin typeface="League Spartan Bold"/>
              </a:rPr>
              <a:t>Definition of Disability</a:t>
            </a:r>
            <a:endParaRPr lang="x-none" sz="3600" b="1" dirty="0"/>
          </a:p>
        </p:txBody>
      </p:sp>
    </p:spTree>
    <p:extLst>
      <p:ext uri="{BB962C8B-B14F-4D97-AF65-F5344CB8AC3E}">
        <p14:creationId xmlns:p14="http://schemas.microsoft.com/office/powerpoint/2010/main" val="1253278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4">
            <a:extLst>
              <a:ext uri="{FF2B5EF4-FFF2-40B4-BE49-F238E27FC236}">
                <a16:creationId xmlns:a16="http://schemas.microsoft.com/office/drawing/2014/main" xmlns="" id="{77CF6637-5B9F-6F2E-7710-80FFB369EFFA}"/>
              </a:ext>
              <a:ext uri="{C183D7F6-B498-43B3-948B-1728B52AA6E4}">
                <adec:decorative xmlns:adec="http://schemas.microsoft.com/office/drawing/2017/decorative" xmlns="" val="1"/>
              </a:ext>
            </a:extLst>
          </p:cNvPr>
          <p:cNvSpPr/>
          <p:nvPr/>
        </p:nvSpPr>
        <p:spPr>
          <a:xfrm>
            <a:off x="11155679" y="5974316"/>
            <a:ext cx="996147" cy="883482"/>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2"/>
            <a:stretch>
              <a:fillRect/>
            </a:stretch>
          </a:blipFill>
        </p:spPr>
        <p:txBody>
          <a:bodyPr/>
          <a:lstStyle/>
          <a:p>
            <a:endParaRPr lang="en-CA" dirty="0"/>
          </a:p>
        </p:txBody>
      </p:sp>
      <p:sp>
        <p:nvSpPr>
          <p:cNvPr id="9" name="Freeform 15">
            <a:extLst>
              <a:ext uri="{FF2B5EF4-FFF2-40B4-BE49-F238E27FC236}">
                <a16:creationId xmlns:a16="http://schemas.microsoft.com/office/drawing/2014/main" xmlns="" id="{494778B1-0D27-E91B-FA5D-81BCC3E51B26}"/>
              </a:ext>
              <a:ext uri="{C183D7F6-B498-43B3-948B-1728B52AA6E4}">
                <adec:decorative xmlns:adec="http://schemas.microsoft.com/office/drawing/2017/decorative" xmlns="" val="1"/>
              </a:ext>
            </a:extLst>
          </p:cNvPr>
          <p:cNvSpPr/>
          <p:nvPr/>
        </p:nvSpPr>
        <p:spPr>
          <a:xfrm>
            <a:off x="0" y="5974518"/>
            <a:ext cx="2988248" cy="883482"/>
          </a:xfrm>
          <a:custGeom>
            <a:avLst/>
            <a:gdLst/>
            <a:ahLst/>
            <a:cxnLst/>
            <a:rect l="l" t="t" r="r" b="b"/>
            <a:pathLst>
              <a:path w="2988248" h="883482">
                <a:moveTo>
                  <a:pt x="0" y="0"/>
                </a:moveTo>
                <a:lnTo>
                  <a:pt x="2988248" y="0"/>
                </a:lnTo>
                <a:lnTo>
                  <a:pt x="2988248" y="883482"/>
                </a:lnTo>
                <a:lnTo>
                  <a:pt x="0" y="883482"/>
                </a:lnTo>
                <a:lnTo>
                  <a:pt x="0" y="0"/>
                </a:lnTo>
                <a:close/>
              </a:path>
            </a:pathLst>
          </a:custGeom>
          <a:blipFill>
            <a:blip r:embed="rId3"/>
            <a:stretch>
              <a:fillRect/>
            </a:stretch>
          </a:blipFill>
        </p:spPr>
        <p:txBody>
          <a:bodyPr/>
          <a:lstStyle/>
          <a:p>
            <a:endParaRPr lang="en-CA" dirty="0"/>
          </a:p>
        </p:txBody>
      </p:sp>
      <p:sp>
        <p:nvSpPr>
          <p:cNvPr id="3" name="Content Placeholder 2">
            <a:extLst>
              <a:ext uri="{FF2B5EF4-FFF2-40B4-BE49-F238E27FC236}">
                <a16:creationId xmlns:a16="http://schemas.microsoft.com/office/drawing/2014/main" xmlns="" id="{D65DB48C-5DCC-6D5B-FE8E-F9C94EABF547}"/>
              </a:ext>
            </a:extLst>
          </p:cNvPr>
          <p:cNvSpPr>
            <a:spLocks noGrp="1"/>
          </p:cNvSpPr>
          <p:nvPr>
            <p:ph idx="1"/>
          </p:nvPr>
        </p:nvSpPr>
        <p:spPr>
          <a:xfrm>
            <a:off x="581192" y="1806504"/>
            <a:ext cx="5837715" cy="4067176"/>
          </a:xfrm>
        </p:spPr>
        <p:txBody>
          <a:bodyPr>
            <a:noAutofit/>
          </a:bodyPr>
          <a:lstStyle/>
          <a:p>
            <a:pPr marL="0" indent="0">
              <a:spcBef>
                <a:spcPts val="0"/>
              </a:spcBef>
              <a:spcAft>
                <a:spcPts val="0"/>
              </a:spcAft>
              <a:buNone/>
            </a:pPr>
            <a:r>
              <a:rPr lang="en-US" sz="3000" dirty="0">
                <a:solidFill>
                  <a:schemeClr val="tx1"/>
                </a:solidFill>
                <a:latin typeface="Arial" panose="020B0604020202020204" pitchFamily="34" charset="0"/>
                <a:cs typeface="Arial" panose="020B0604020202020204" pitchFamily="34" charset="0"/>
              </a:rPr>
              <a:t>The quality of being easily reached, entered, or used by people who have a disability. Many architects believe that accommodating wheelchairs is all there is to providing accessibility. Those of us living with a disability would disagree!</a:t>
            </a:r>
          </a:p>
        </p:txBody>
      </p:sp>
      <p:pic>
        <p:nvPicPr>
          <p:cNvPr id="8" name="Picture " descr="A person in a wheelchair with arms up&#10;&#10;">
            <a:extLst>
              <a:ext uri="{FF2B5EF4-FFF2-40B4-BE49-F238E27FC236}">
                <a16:creationId xmlns:a16="http://schemas.microsoft.com/office/drawing/2014/main" xmlns="" id="{133FC492-B790-C647-A0B5-4E3687E271B4}"/>
              </a:ext>
            </a:extLst>
          </p:cNvPr>
          <p:cNvPicPr>
            <a:picLocks noChangeAspect="1"/>
          </p:cNvPicPr>
          <p:nvPr/>
        </p:nvPicPr>
        <p:blipFill>
          <a:blip r:embed="rId4"/>
          <a:srcRect l="15930" r="15930"/>
          <a:stretch>
            <a:fillRect/>
          </a:stretch>
        </p:blipFill>
        <p:spPr>
          <a:xfrm>
            <a:off x="7010399" y="2044413"/>
            <a:ext cx="4308763" cy="4308763"/>
          </a:xfrm>
          <a:prstGeom prst="rect">
            <a:avLst/>
          </a:prstGeom>
        </p:spPr>
      </p:pic>
      <p:sp>
        <p:nvSpPr>
          <p:cNvPr id="2" name="Title 1">
            <a:extLst>
              <a:ext uri="{FF2B5EF4-FFF2-40B4-BE49-F238E27FC236}">
                <a16:creationId xmlns:a16="http://schemas.microsoft.com/office/drawing/2014/main" xmlns="" id="{96E463FB-8A6F-74B4-3BDB-35DC2CC1D407}"/>
              </a:ext>
            </a:extLst>
          </p:cNvPr>
          <p:cNvSpPr>
            <a:spLocks noGrp="1"/>
          </p:cNvSpPr>
          <p:nvPr>
            <p:ph type="title"/>
          </p:nvPr>
        </p:nvSpPr>
        <p:spPr>
          <a:xfrm>
            <a:off x="581192" y="991703"/>
            <a:ext cx="11029616" cy="504710"/>
          </a:xfrm>
        </p:spPr>
        <p:txBody>
          <a:bodyPr>
            <a:noAutofit/>
          </a:bodyPr>
          <a:lstStyle/>
          <a:p>
            <a:r>
              <a:rPr lang="en-US" sz="3600" b="1" dirty="0">
                <a:latin typeface="League Spartan Bold"/>
              </a:rPr>
              <a:t>Definition of Accessibility</a:t>
            </a:r>
            <a:endParaRPr lang="x-none" sz="3600" b="1" dirty="0"/>
          </a:p>
        </p:txBody>
      </p:sp>
    </p:spTree>
    <p:extLst>
      <p:ext uri="{BB962C8B-B14F-4D97-AF65-F5344CB8AC3E}">
        <p14:creationId xmlns:p14="http://schemas.microsoft.com/office/powerpoint/2010/main" val="391424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4">
            <a:extLst>
              <a:ext uri="{FF2B5EF4-FFF2-40B4-BE49-F238E27FC236}">
                <a16:creationId xmlns:a16="http://schemas.microsoft.com/office/drawing/2014/main" xmlns="" id="{29752352-1806-228D-F2A3-F18D06059F6D}"/>
              </a:ext>
              <a:ext uri="{C183D7F6-B498-43B3-948B-1728B52AA6E4}">
                <adec:decorative xmlns:adec="http://schemas.microsoft.com/office/drawing/2017/decorative" xmlns="" val="1"/>
              </a:ext>
            </a:extLst>
          </p:cNvPr>
          <p:cNvSpPr/>
          <p:nvPr/>
        </p:nvSpPr>
        <p:spPr>
          <a:xfrm>
            <a:off x="11195853" y="5974518"/>
            <a:ext cx="996147" cy="883482"/>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3"/>
            <a:stretch>
              <a:fillRect/>
            </a:stretch>
          </a:blipFill>
        </p:spPr>
        <p:txBody>
          <a:bodyPr/>
          <a:lstStyle/>
          <a:p>
            <a:endParaRPr lang="en-CA" dirty="0"/>
          </a:p>
        </p:txBody>
      </p:sp>
      <p:sp>
        <p:nvSpPr>
          <p:cNvPr id="5" name="Freeform 15">
            <a:extLst>
              <a:ext uri="{FF2B5EF4-FFF2-40B4-BE49-F238E27FC236}">
                <a16:creationId xmlns:a16="http://schemas.microsoft.com/office/drawing/2014/main" xmlns="" id="{3EEB2F7B-7661-9CEE-C81D-87DA3894921B}"/>
              </a:ext>
              <a:ext uri="{C183D7F6-B498-43B3-948B-1728B52AA6E4}">
                <adec:decorative xmlns:adec="http://schemas.microsoft.com/office/drawing/2017/decorative" xmlns="" val="1"/>
              </a:ext>
            </a:extLst>
          </p:cNvPr>
          <p:cNvSpPr/>
          <p:nvPr/>
        </p:nvSpPr>
        <p:spPr>
          <a:xfrm>
            <a:off x="0" y="5974518"/>
            <a:ext cx="2988248" cy="883482"/>
          </a:xfrm>
          <a:custGeom>
            <a:avLst/>
            <a:gdLst/>
            <a:ahLst/>
            <a:cxnLst/>
            <a:rect l="l" t="t" r="r" b="b"/>
            <a:pathLst>
              <a:path w="2988248" h="883482">
                <a:moveTo>
                  <a:pt x="0" y="0"/>
                </a:moveTo>
                <a:lnTo>
                  <a:pt x="2988248" y="0"/>
                </a:lnTo>
                <a:lnTo>
                  <a:pt x="2988248" y="883482"/>
                </a:lnTo>
                <a:lnTo>
                  <a:pt x="0" y="883482"/>
                </a:lnTo>
                <a:lnTo>
                  <a:pt x="0" y="0"/>
                </a:lnTo>
                <a:close/>
              </a:path>
            </a:pathLst>
          </a:custGeom>
          <a:blipFill>
            <a:blip r:embed="rId4"/>
            <a:stretch>
              <a:fillRect/>
            </a:stretch>
          </a:blipFill>
        </p:spPr>
        <p:txBody>
          <a:bodyPr/>
          <a:lstStyle/>
          <a:p>
            <a:endParaRPr lang="en-CA" dirty="0"/>
          </a:p>
        </p:txBody>
      </p:sp>
      <p:sp>
        <p:nvSpPr>
          <p:cNvPr id="3" name="Content Placeholder 2">
            <a:extLst>
              <a:ext uri="{FF2B5EF4-FFF2-40B4-BE49-F238E27FC236}">
                <a16:creationId xmlns:a16="http://schemas.microsoft.com/office/drawing/2014/main" xmlns="" id="{29E98B55-66D7-A8CB-590E-184DC99FE768}"/>
              </a:ext>
            </a:extLst>
          </p:cNvPr>
          <p:cNvSpPr>
            <a:spLocks noGrp="1"/>
          </p:cNvSpPr>
          <p:nvPr>
            <p:ph idx="1"/>
          </p:nvPr>
        </p:nvSpPr>
        <p:spPr>
          <a:xfrm>
            <a:off x="581192" y="2028368"/>
            <a:ext cx="5995849" cy="3678303"/>
          </a:xfrm>
        </p:spPr>
        <p:txBody>
          <a:bodyPr>
            <a:noAutofit/>
          </a:bodyPr>
          <a:lstStyle/>
          <a:p>
            <a:pPr marL="0" indent="0">
              <a:buNone/>
            </a:pPr>
            <a:r>
              <a:rPr lang="en-US" sz="3000" dirty="0">
                <a:solidFill>
                  <a:schemeClr val="tx1"/>
                </a:solidFill>
                <a:latin typeface="Arial" panose="020B0604020202020204" pitchFamily="34" charset="0"/>
                <a:cs typeface="Arial" panose="020B0604020202020204" pitchFamily="34" charset="0"/>
              </a:rPr>
              <a:t>All Canadians have the right to fully take part in society. </a:t>
            </a:r>
            <a:r>
              <a:rPr lang="en-US" sz="3000" dirty="0" smtClean="0">
                <a:solidFill>
                  <a:schemeClr val="tx1"/>
                </a:solidFill>
                <a:latin typeface="Arial" panose="020B0604020202020204" pitchFamily="34" charset="0"/>
                <a:cs typeface="Arial" panose="020B0604020202020204" pitchFamily="34" charset="0"/>
              </a:rPr>
              <a:t>Accessibility </a:t>
            </a:r>
            <a:r>
              <a:rPr lang="en-US" sz="3000" dirty="0">
                <a:solidFill>
                  <a:schemeClr val="tx1"/>
                </a:solidFill>
                <a:latin typeface="Arial" panose="020B0604020202020204" pitchFamily="34" charset="0"/>
                <a:cs typeface="Arial" panose="020B0604020202020204" pitchFamily="34" charset="0"/>
              </a:rPr>
              <a:t>is about creating barrier-free communities, workplaces and services for all Canadians. </a:t>
            </a:r>
            <a:r>
              <a:rPr lang="en-US" sz="3000" dirty="0" smtClean="0">
                <a:solidFill>
                  <a:schemeClr val="tx1"/>
                </a:solidFill>
                <a:latin typeface="Arial" panose="020B0604020202020204" pitchFamily="34" charset="0"/>
                <a:cs typeface="Arial" panose="020B0604020202020204" pitchFamily="34" charset="0"/>
              </a:rPr>
              <a:t>There are more </a:t>
            </a:r>
            <a:r>
              <a:rPr lang="en-US" sz="3000" dirty="0">
                <a:solidFill>
                  <a:schemeClr val="tx1"/>
                </a:solidFill>
                <a:latin typeface="Arial" panose="020B0604020202020204" pitchFamily="34" charset="0"/>
                <a:cs typeface="Arial" panose="020B0604020202020204" pitchFamily="34" charset="0"/>
              </a:rPr>
              <a:t>than 6 million Canadians, aged 15 and over, who have a disability.</a:t>
            </a:r>
          </a:p>
        </p:txBody>
      </p:sp>
      <p:sp>
        <p:nvSpPr>
          <p:cNvPr id="4" name="Picture" descr="A man holding a pen and writing something in a book">
            <a:extLst>
              <a:ext uri="{FF2B5EF4-FFF2-40B4-BE49-F238E27FC236}">
                <a16:creationId xmlns:a16="http://schemas.microsoft.com/office/drawing/2014/main" xmlns="" id="{A7ACE836-5B2F-EFE6-E36F-B96F347B65E5}"/>
              </a:ext>
            </a:extLst>
          </p:cNvPr>
          <p:cNvSpPr/>
          <p:nvPr/>
        </p:nvSpPr>
        <p:spPr>
          <a:xfrm>
            <a:off x="6979920" y="2180496"/>
            <a:ext cx="4630888" cy="3678303"/>
          </a:xfrm>
          <a:custGeom>
            <a:avLst/>
            <a:gdLst/>
            <a:ahLst/>
            <a:cxnLst/>
            <a:rect l="l" t="t" r="r" b="b"/>
            <a:pathLst>
              <a:path w="7042411" h="4694941">
                <a:moveTo>
                  <a:pt x="0" y="0"/>
                </a:moveTo>
                <a:lnTo>
                  <a:pt x="7042411" y="0"/>
                </a:lnTo>
                <a:lnTo>
                  <a:pt x="7042411" y="4694941"/>
                </a:lnTo>
                <a:lnTo>
                  <a:pt x="0" y="4694941"/>
                </a:lnTo>
                <a:lnTo>
                  <a:pt x="0" y="0"/>
                </a:lnTo>
                <a:close/>
              </a:path>
            </a:pathLst>
          </a:custGeom>
          <a:blipFill>
            <a:blip r:embed="rId5"/>
            <a:stretch>
              <a:fillRect/>
            </a:stretch>
          </a:blipFill>
        </p:spPr>
        <p:txBody>
          <a:bodyPr/>
          <a:lstStyle/>
          <a:p>
            <a:endParaRPr lang="en-CA" dirty="0"/>
          </a:p>
        </p:txBody>
      </p:sp>
      <p:sp>
        <p:nvSpPr>
          <p:cNvPr id="2" name="Title 1">
            <a:extLst>
              <a:ext uri="{FF2B5EF4-FFF2-40B4-BE49-F238E27FC236}">
                <a16:creationId xmlns:a16="http://schemas.microsoft.com/office/drawing/2014/main" xmlns="" id="{11225952-A7B2-0441-465A-743D6062D7F1}"/>
              </a:ext>
            </a:extLst>
          </p:cNvPr>
          <p:cNvSpPr>
            <a:spLocks noGrp="1"/>
          </p:cNvSpPr>
          <p:nvPr>
            <p:ph type="title"/>
          </p:nvPr>
        </p:nvSpPr>
        <p:spPr>
          <a:xfrm>
            <a:off x="819396" y="999201"/>
            <a:ext cx="10791411" cy="464672"/>
          </a:xfrm>
        </p:spPr>
        <p:txBody>
          <a:bodyPr>
            <a:noAutofit/>
          </a:bodyPr>
          <a:lstStyle/>
          <a:p>
            <a:r>
              <a:rPr lang="en-US" sz="3600" b="1" dirty="0">
                <a:latin typeface="League Spartan"/>
              </a:rPr>
              <a:t>Our Right to Accessibility</a:t>
            </a:r>
            <a:endParaRPr lang="x-none" sz="3600" b="1" dirty="0">
              <a:latin typeface="League Spartan"/>
            </a:endParaRPr>
          </a:p>
        </p:txBody>
      </p:sp>
    </p:spTree>
    <p:extLst>
      <p:ext uri="{BB962C8B-B14F-4D97-AF65-F5344CB8AC3E}">
        <p14:creationId xmlns:p14="http://schemas.microsoft.com/office/powerpoint/2010/main" val="351171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A59258C-AAC2-41CD-973C-7439B122A3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2" name="Rectangle 11">
            <a:extLst>
              <a:ext uri="{FF2B5EF4-FFF2-40B4-BE49-F238E27FC236}">
                <a16:creationId xmlns:a16="http://schemas.microsoft.com/office/drawing/2014/main" xmlns="" id="{54516B72-0116-42B2-82A2-B11218A366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4371577-523B-5563-D5BA-1407B17D0442}"/>
              </a:ext>
            </a:extLst>
          </p:cNvPr>
          <p:cNvSpPr>
            <a:spLocks noGrp="1"/>
          </p:cNvSpPr>
          <p:nvPr>
            <p:ph type="title"/>
          </p:nvPr>
        </p:nvSpPr>
        <p:spPr>
          <a:xfrm>
            <a:off x="330328" y="1033390"/>
            <a:ext cx="5452532" cy="4825409"/>
          </a:xfrm>
        </p:spPr>
        <p:txBody>
          <a:bodyPr anchor="ctr">
            <a:normAutofit/>
          </a:bodyPr>
          <a:lstStyle/>
          <a:p>
            <a:r>
              <a:rPr lang="en-US" sz="3600" b="1" dirty="0">
                <a:solidFill>
                  <a:srgbClr val="FFFFFF"/>
                </a:solidFill>
                <a:latin typeface="League Spartan Bold"/>
              </a:rPr>
              <a:t>Accessibility Acts and legislations</a:t>
            </a:r>
            <a:endParaRPr lang="x-none" sz="3600" b="1" dirty="0">
              <a:solidFill>
                <a:srgbClr val="FFFFFF"/>
              </a:solidFill>
            </a:endParaRPr>
          </a:p>
        </p:txBody>
      </p:sp>
      <p:graphicFrame>
        <p:nvGraphicFramePr>
          <p:cNvPr id="20" name="Content Placeholder 2">
            <a:extLst>
              <a:ext uri="{FF2B5EF4-FFF2-40B4-BE49-F238E27FC236}">
                <a16:creationId xmlns:a16="http://schemas.microsoft.com/office/drawing/2014/main" xmlns="" id="{B9D80291-8512-19A8-668F-77134FE28E5C}"/>
              </a:ext>
            </a:extLst>
          </p:cNvPr>
          <p:cNvGraphicFramePr>
            <a:graphicFrameLocks noGrp="1"/>
          </p:cNvGraphicFramePr>
          <p:nvPr>
            <p:ph idx="1"/>
            <p:extLst>
              <p:ext uri="{D42A27DB-BD31-4B8C-83A1-F6EECF244321}">
                <p14:modId xmlns:p14="http://schemas.microsoft.com/office/powerpoint/2010/main" val="1401442594"/>
              </p:ext>
            </p:extLst>
          </p:nvPr>
        </p:nvGraphicFramePr>
        <p:xfrm>
          <a:off x="6764828" y="1104523"/>
          <a:ext cx="4845978" cy="5376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xmlns="" id="{7CDB507F-21B7-4C27-B0FC-D9C465C6DB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16" name="Rectangle 15">
            <a:extLst>
              <a:ext uri="{FF2B5EF4-FFF2-40B4-BE49-F238E27FC236}">
                <a16:creationId xmlns:a16="http://schemas.microsoft.com/office/drawing/2014/main" xmlns="" id="{7AB1AE17-B7A3-4363-95CD-25441E2FF1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5" name="Freeform 14">
            <a:extLst>
              <a:ext uri="{FF2B5EF4-FFF2-40B4-BE49-F238E27FC236}">
                <a16:creationId xmlns:a16="http://schemas.microsoft.com/office/drawing/2014/main" xmlns="" id="{BAEAFC1A-D736-E7D3-6FBF-930D37A69866}"/>
              </a:ext>
              <a:ext uri="{C183D7F6-B498-43B3-948B-1728B52AA6E4}">
                <adec:decorative xmlns:adec="http://schemas.microsoft.com/office/drawing/2017/decorative" xmlns="" val="1"/>
              </a:ext>
            </a:extLst>
          </p:cNvPr>
          <p:cNvSpPr/>
          <p:nvPr/>
        </p:nvSpPr>
        <p:spPr>
          <a:xfrm>
            <a:off x="11155679" y="5974316"/>
            <a:ext cx="996147" cy="883482"/>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8"/>
            <a:stretch>
              <a:fillRect/>
            </a:stretch>
          </a:blipFill>
        </p:spPr>
        <p:txBody>
          <a:bodyPr/>
          <a:lstStyle/>
          <a:p>
            <a:endParaRPr lang="en-CA" dirty="0"/>
          </a:p>
        </p:txBody>
      </p:sp>
      <p:sp>
        <p:nvSpPr>
          <p:cNvPr id="6" name="Freeform 15">
            <a:extLst>
              <a:ext uri="{FF2B5EF4-FFF2-40B4-BE49-F238E27FC236}">
                <a16:creationId xmlns:a16="http://schemas.microsoft.com/office/drawing/2014/main" xmlns="" id="{559DFE61-8A84-573F-DEFA-51BB7BBA5935}"/>
              </a:ext>
              <a:ext uri="{C183D7F6-B498-43B3-948B-1728B52AA6E4}">
                <adec:decorative xmlns:adec="http://schemas.microsoft.com/office/drawing/2017/decorative" xmlns="" val="1"/>
              </a:ext>
            </a:extLst>
          </p:cNvPr>
          <p:cNvSpPr/>
          <p:nvPr/>
        </p:nvSpPr>
        <p:spPr>
          <a:xfrm>
            <a:off x="0" y="5974518"/>
            <a:ext cx="2988248" cy="883482"/>
          </a:xfrm>
          <a:custGeom>
            <a:avLst/>
            <a:gdLst/>
            <a:ahLst/>
            <a:cxnLst/>
            <a:rect l="l" t="t" r="r" b="b"/>
            <a:pathLst>
              <a:path w="2988248" h="883482">
                <a:moveTo>
                  <a:pt x="0" y="0"/>
                </a:moveTo>
                <a:lnTo>
                  <a:pt x="2988248" y="0"/>
                </a:lnTo>
                <a:lnTo>
                  <a:pt x="2988248" y="883482"/>
                </a:lnTo>
                <a:lnTo>
                  <a:pt x="0" y="883482"/>
                </a:lnTo>
                <a:lnTo>
                  <a:pt x="0" y="0"/>
                </a:lnTo>
                <a:close/>
              </a:path>
            </a:pathLst>
          </a:custGeom>
          <a:blipFill>
            <a:blip r:embed="rId9"/>
            <a:stretch>
              <a:fillRect/>
            </a:stretch>
          </a:blipFill>
        </p:spPr>
        <p:txBody>
          <a:bodyPr/>
          <a:lstStyle/>
          <a:p>
            <a:endParaRPr lang="en-CA" dirty="0"/>
          </a:p>
        </p:txBody>
      </p:sp>
    </p:spTree>
    <p:extLst>
      <p:ext uri="{BB962C8B-B14F-4D97-AF65-F5344CB8AC3E}">
        <p14:creationId xmlns:p14="http://schemas.microsoft.com/office/powerpoint/2010/main" val="109989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E9AA9F65-94B8-41A5-A7FF-23D2CFB116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12" name="Rectangle 11">
            <a:extLst>
              <a:ext uri="{FF2B5EF4-FFF2-40B4-BE49-F238E27FC236}">
                <a16:creationId xmlns:a16="http://schemas.microsoft.com/office/drawing/2014/main" xmlns="" id="{7E8B0F8E-3F6C-4541-B9C1-774D80A088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14" name="Rectangle 13">
            <a:extLst>
              <a:ext uri="{FF2B5EF4-FFF2-40B4-BE49-F238E27FC236}">
                <a16:creationId xmlns:a16="http://schemas.microsoft.com/office/drawing/2014/main" xmlns="" id="{7A45F5BC-32D1-41CD-B270-C46F18CA1A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16" name="Rectangle 15">
            <a:extLst>
              <a:ext uri="{FF2B5EF4-FFF2-40B4-BE49-F238E27FC236}">
                <a16:creationId xmlns:a16="http://schemas.microsoft.com/office/drawing/2014/main" xmlns="" id="{CE57EE13-72B0-4FFA-ACE1-EBDE89340E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useBgFill="1">
        <p:nvSpPr>
          <p:cNvPr id="18" name="Rectangle 17">
            <a:extLst>
              <a:ext uri="{FF2B5EF4-FFF2-40B4-BE49-F238E27FC236}">
                <a16:creationId xmlns:a16="http://schemas.microsoft.com/office/drawing/2014/main" xmlns="" id="{34BFB7C5-23B6-4047-BF5E-F9EEBB437C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D37DA931-62D6-4B32-9103-84C0960AEA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84420" y="457200"/>
            <a:ext cx="624845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2" name="Title 1">
            <a:extLst>
              <a:ext uri="{FF2B5EF4-FFF2-40B4-BE49-F238E27FC236}">
                <a16:creationId xmlns:a16="http://schemas.microsoft.com/office/drawing/2014/main" xmlns="" id="{7B2ACDCE-7A6C-D7AA-899A-98695F006944}"/>
              </a:ext>
            </a:extLst>
          </p:cNvPr>
          <p:cNvSpPr>
            <a:spLocks noGrp="1"/>
          </p:cNvSpPr>
          <p:nvPr>
            <p:ph type="title"/>
          </p:nvPr>
        </p:nvSpPr>
        <p:spPr>
          <a:xfrm>
            <a:off x="2156346" y="849745"/>
            <a:ext cx="5526993" cy="4745836"/>
          </a:xfrm>
        </p:spPr>
        <p:txBody>
          <a:bodyPr vert="horz" lIns="91440" tIns="45720" rIns="91440" bIns="45720" rtlCol="0" anchor="ctr">
            <a:normAutofit/>
          </a:bodyPr>
          <a:lstStyle/>
          <a:p>
            <a:r>
              <a:rPr lang="en-US" sz="4400" b="1" dirty="0">
                <a:solidFill>
                  <a:srgbClr val="FFFFFF"/>
                </a:solidFill>
                <a:latin typeface="Arial" panose="020B0604020202020204" pitchFamily="34" charset="0"/>
                <a:cs typeface="Arial" panose="020B0604020202020204" pitchFamily="34" charset="0"/>
              </a:rPr>
              <a:t>Accessibility shortcomings</a:t>
            </a:r>
          </a:p>
        </p:txBody>
      </p:sp>
      <p:sp>
        <p:nvSpPr>
          <p:cNvPr id="22" name="Rectangle 21">
            <a:extLst>
              <a:ext uri="{FF2B5EF4-FFF2-40B4-BE49-F238E27FC236}">
                <a16:creationId xmlns:a16="http://schemas.microsoft.com/office/drawing/2014/main" xmlns="" id="{4695E140-9B6E-43E9-B17E-CDFE3FCA8A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29872" y="453642"/>
            <a:ext cx="3615595"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3" name="Content Placeholder 2">
            <a:extLst>
              <a:ext uri="{FF2B5EF4-FFF2-40B4-BE49-F238E27FC236}">
                <a16:creationId xmlns:a16="http://schemas.microsoft.com/office/drawing/2014/main" xmlns="" id="{2375935C-7471-4245-3919-3661F2CC4453}"/>
              </a:ext>
            </a:extLst>
          </p:cNvPr>
          <p:cNvSpPr>
            <a:spLocks noGrp="1"/>
          </p:cNvSpPr>
          <p:nvPr>
            <p:ph idx="1"/>
          </p:nvPr>
        </p:nvSpPr>
        <p:spPr>
          <a:xfrm>
            <a:off x="8317076" y="668740"/>
            <a:ext cx="3147043" cy="4926841"/>
          </a:xfrm>
        </p:spPr>
        <p:txBody>
          <a:bodyPr vert="horz" lIns="91440" tIns="45720" rIns="91440" bIns="45720" rtlCol="0" anchor="ctr">
            <a:normAutofit/>
          </a:bodyPr>
          <a:lstStyle/>
          <a:p>
            <a:r>
              <a:rPr lang="en-US" sz="3600" cap="all" dirty="0">
                <a:solidFill>
                  <a:srgbClr val="FFFFFF"/>
                </a:solidFill>
                <a:latin typeface="Arial" panose="020B0604020202020204" pitchFamily="34" charset="0"/>
                <a:cs typeface="Arial" panose="020B0604020202020204" pitchFamily="34" charset="0"/>
              </a:rPr>
              <a:t>7 cases to Remember</a:t>
            </a:r>
          </a:p>
        </p:txBody>
      </p:sp>
      <p:sp>
        <p:nvSpPr>
          <p:cNvPr id="24" name="Rectangle 23">
            <a:extLst>
              <a:ext uri="{FF2B5EF4-FFF2-40B4-BE49-F238E27FC236}">
                <a16:creationId xmlns:a16="http://schemas.microsoft.com/office/drawing/2014/main" xmlns="" id="{FBC3CD9F-A361-4496-A6E0-24338B2A69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1191" y="457201"/>
            <a:ext cx="1106164"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5" name="Freeform 14">
            <a:extLst>
              <a:ext uri="{FF2B5EF4-FFF2-40B4-BE49-F238E27FC236}">
                <a16:creationId xmlns:a16="http://schemas.microsoft.com/office/drawing/2014/main" xmlns="" id="{7629E4C1-EB41-E02C-4B91-833387E9028F}"/>
              </a:ext>
              <a:ext uri="{C183D7F6-B498-43B3-948B-1728B52AA6E4}">
                <adec:decorative xmlns:adec="http://schemas.microsoft.com/office/drawing/2017/decorative" xmlns="" val="1"/>
              </a:ext>
            </a:extLst>
          </p:cNvPr>
          <p:cNvSpPr/>
          <p:nvPr/>
        </p:nvSpPr>
        <p:spPr>
          <a:xfrm>
            <a:off x="11464119" y="6316934"/>
            <a:ext cx="687707" cy="540863"/>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3"/>
            <a:stretch>
              <a:fillRect/>
            </a:stretch>
          </a:blipFill>
        </p:spPr>
        <p:txBody>
          <a:bodyPr/>
          <a:lstStyle/>
          <a:p>
            <a:endParaRPr lang="en-CA" dirty="0"/>
          </a:p>
        </p:txBody>
      </p:sp>
    </p:spTree>
    <p:extLst>
      <p:ext uri="{BB962C8B-B14F-4D97-AF65-F5344CB8AC3E}">
        <p14:creationId xmlns:p14="http://schemas.microsoft.com/office/powerpoint/2010/main" val="139088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EDC1613-6318-08B4-1722-073CC02434F8}"/>
              </a:ext>
            </a:extLst>
          </p:cNvPr>
          <p:cNvSpPr>
            <a:spLocks noGrp="1"/>
          </p:cNvSpPr>
          <p:nvPr>
            <p:ph type="title"/>
          </p:nvPr>
        </p:nvSpPr>
        <p:spPr>
          <a:xfrm>
            <a:off x="1010653" y="918280"/>
            <a:ext cx="9130172" cy="567709"/>
          </a:xfrm>
        </p:spPr>
        <p:txBody>
          <a:bodyPr>
            <a:noAutofit/>
          </a:bodyPr>
          <a:lstStyle/>
          <a:p>
            <a:r>
              <a:rPr lang="en-US" sz="3600" b="1" dirty="0">
                <a:latin typeface="Arial" panose="020B0604020202020204" pitchFamily="34" charset="0"/>
                <a:cs typeface="Arial" panose="020B0604020202020204" pitchFamily="34" charset="0"/>
              </a:rPr>
              <a:t>Case #1 - Parking Issue</a:t>
            </a:r>
            <a:endParaRPr lang="x-none" sz="3600" b="1" dirty="0">
              <a:latin typeface="Arial" panose="020B0604020202020204" pitchFamily="34" charset="0"/>
              <a:cs typeface="Arial" panose="020B0604020202020204" pitchFamily="34" charset="0"/>
            </a:endParaRPr>
          </a:p>
        </p:txBody>
      </p:sp>
      <p:pic>
        <p:nvPicPr>
          <p:cNvPr id="2" name="Picture" descr="A car parked in front of a coffee shop">
            <a:extLst>
              <a:ext uri="{FF2B5EF4-FFF2-40B4-BE49-F238E27FC236}">
                <a16:creationId xmlns:a16="http://schemas.microsoft.com/office/drawing/2014/main" xmlns="" id="{5AEA4DBE-6297-6F7E-6A21-D17C59A95560}"/>
              </a:ext>
            </a:extLst>
          </p:cNvPr>
          <p:cNvPicPr>
            <a:picLocks noChangeAspect="1"/>
          </p:cNvPicPr>
          <p:nvPr/>
        </p:nvPicPr>
        <p:blipFill>
          <a:blip r:embed="rId2"/>
          <a:srcRect l="12490" r="24572"/>
          <a:stretch>
            <a:fillRect/>
          </a:stretch>
        </p:blipFill>
        <p:spPr>
          <a:xfrm>
            <a:off x="539629" y="2211121"/>
            <a:ext cx="4468489" cy="3451125"/>
          </a:xfrm>
          <a:prstGeom prst="rect">
            <a:avLst/>
          </a:prstGeom>
        </p:spPr>
      </p:pic>
      <p:sp>
        <p:nvSpPr>
          <p:cNvPr id="6" name="Content Placeholder 5">
            <a:extLst>
              <a:ext uri="{FF2B5EF4-FFF2-40B4-BE49-F238E27FC236}">
                <a16:creationId xmlns:a16="http://schemas.microsoft.com/office/drawing/2014/main" xmlns="" id="{CB4C36A8-78E4-C3BD-0592-16128CD222E3}"/>
              </a:ext>
            </a:extLst>
          </p:cNvPr>
          <p:cNvSpPr>
            <a:spLocks noGrp="1"/>
          </p:cNvSpPr>
          <p:nvPr>
            <p:ph sz="half" idx="2"/>
          </p:nvPr>
        </p:nvSpPr>
        <p:spPr>
          <a:xfrm>
            <a:off x="5913460" y="2352118"/>
            <a:ext cx="5422389" cy="3310128"/>
          </a:xfrm>
        </p:spPr>
        <p:txBody>
          <a:bodyPr>
            <a:noAutofit/>
          </a:bodyPr>
          <a:lstStyle/>
          <a:p>
            <a:pPr marL="0" indent="0">
              <a:buNone/>
            </a:pPr>
            <a:r>
              <a:rPr lang="en-US" sz="2600" dirty="0">
                <a:solidFill>
                  <a:srgbClr val="000000"/>
                </a:solidFill>
                <a:latin typeface="Arial" panose="020B0604020202020204" pitchFamily="34" charset="0"/>
                <a:cs typeface="Arial" panose="020B0604020202020204" pitchFamily="34" charset="0"/>
              </a:rPr>
              <a:t>This design of the ramp adjacent to the accessibility parking space is a dangerous design. </a:t>
            </a:r>
          </a:p>
          <a:p>
            <a:pPr marL="0" indent="0">
              <a:buNone/>
            </a:pPr>
            <a:r>
              <a:rPr lang="en-US" sz="2600" dirty="0">
                <a:solidFill>
                  <a:srgbClr val="000000"/>
                </a:solidFill>
                <a:latin typeface="Arial" panose="020B0604020202020204" pitchFamily="34" charset="0"/>
                <a:cs typeface="Arial" panose="020B0604020202020204" pitchFamily="34" charset="0"/>
              </a:rPr>
              <a:t>As you can see, any person using a wheelchair or walker will need to travel into traffic to access the ramp.</a:t>
            </a:r>
          </a:p>
          <a:p>
            <a:pPr marL="0" indent="0">
              <a:buNone/>
            </a:pPr>
            <a:r>
              <a:rPr lang="en-US" sz="2600" dirty="0">
                <a:solidFill>
                  <a:srgbClr val="000000"/>
                </a:solidFill>
                <a:latin typeface="Arial" panose="020B0604020202020204" pitchFamily="34" charset="0"/>
                <a:cs typeface="Arial" panose="020B0604020202020204" pitchFamily="34" charset="0"/>
              </a:rPr>
              <a:t>There is a ramp in front of the space, but it will be blocked by the vehicle.</a:t>
            </a:r>
          </a:p>
        </p:txBody>
      </p:sp>
      <p:sp>
        <p:nvSpPr>
          <p:cNvPr id="13" name="Freeform 15">
            <a:extLst>
              <a:ext uri="{FF2B5EF4-FFF2-40B4-BE49-F238E27FC236}">
                <a16:creationId xmlns:a16="http://schemas.microsoft.com/office/drawing/2014/main" xmlns="" id="{0C7BAE0A-46B7-E4C1-83D9-A95F14BE49E3}"/>
              </a:ext>
              <a:ext uri="{C183D7F6-B498-43B3-948B-1728B52AA6E4}">
                <adec:decorative xmlns:adec="http://schemas.microsoft.com/office/drawing/2017/decorative" xmlns="" val="1"/>
              </a:ext>
            </a:extLst>
          </p:cNvPr>
          <p:cNvSpPr/>
          <p:nvPr/>
        </p:nvSpPr>
        <p:spPr>
          <a:xfrm>
            <a:off x="0" y="5974518"/>
            <a:ext cx="2988248" cy="883482"/>
          </a:xfrm>
          <a:custGeom>
            <a:avLst/>
            <a:gdLst/>
            <a:ahLst/>
            <a:cxnLst/>
            <a:rect l="l" t="t" r="r" b="b"/>
            <a:pathLst>
              <a:path w="2988248" h="883482">
                <a:moveTo>
                  <a:pt x="0" y="0"/>
                </a:moveTo>
                <a:lnTo>
                  <a:pt x="2988248" y="0"/>
                </a:lnTo>
                <a:lnTo>
                  <a:pt x="2988248" y="883482"/>
                </a:lnTo>
                <a:lnTo>
                  <a:pt x="0" y="883482"/>
                </a:lnTo>
                <a:lnTo>
                  <a:pt x="0" y="0"/>
                </a:lnTo>
                <a:close/>
              </a:path>
            </a:pathLst>
          </a:custGeom>
          <a:blipFill>
            <a:blip r:embed="rId3"/>
            <a:stretch>
              <a:fillRect/>
            </a:stretch>
          </a:blipFill>
        </p:spPr>
        <p:txBody>
          <a:bodyPr/>
          <a:lstStyle/>
          <a:p>
            <a:endParaRPr lang="en-CA" dirty="0"/>
          </a:p>
        </p:txBody>
      </p:sp>
      <p:sp>
        <p:nvSpPr>
          <p:cNvPr id="14" name="Freeform 14">
            <a:extLst>
              <a:ext uri="{FF2B5EF4-FFF2-40B4-BE49-F238E27FC236}">
                <a16:creationId xmlns:a16="http://schemas.microsoft.com/office/drawing/2014/main" xmlns="" id="{C8D07C1E-2196-B147-270A-9357723C0DE2}"/>
              </a:ext>
              <a:ext uri="{C183D7F6-B498-43B3-948B-1728B52AA6E4}">
                <adec:decorative xmlns:adec="http://schemas.microsoft.com/office/drawing/2017/decorative" xmlns="" val="1"/>
              </a:ext>
            </a:extLst>
          </p:cNvPr>
          <p:cNvSpPr/>
          <p:nvPr/>
        </p:nvSpPr>
        <p:spPr>
          <a:xfrm>
            <a:off x="11155679" y="5974316"/>
            <a:ext cx="996147" cy="883482"/>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4"/>
            <a:stretch>
              <a:fillRect/>
            </a:stretch>
          </a:blipFill>
        </p:spPr>
        <p:txBody>
          <a:bodyPr/>
          <a:lstStyle/>
          <a:p>
            <a:endParaRPr lang="en-CA" dirty="0"/>
          </a:p>
        </p:txBody>
      </p:sp>
    </p:spTree>
    <p:extLst>
      <p:ext uri="{BB962C8B-B14F-4D97-AF65-F5344CB8AC3E}">
        <p14:creationId xmlns:p14="http://schemas.microsoft.com/office/powerpoint/2010/main" val="2457585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4">
            <a:extLst>
              <a:ext uri="{FF2B5EF4-FFF2-40B4-BE49-F238E27FC236}">
                <a16:creationId xmlns:a16="http://schemas.microsoft.com/office/drawing/2014/main" xmlns="" id="{BDA873DC-439C-E561-AF43-D42C6DE9CC58}"/>
              </a:ext>
              <a:ext uri="{C183D7F6-B498-43B3-948B-1728B52AA6E4}">
                <adec:decorative xmlns:adec="http://schemas.microsoft.com/office/drawing/2017/decorative" xmlns="" val="1"/>
              </a:ext>
            </a:extLst>
          </p:cNvPr>
          <p:cNvSpPr/>
          <p:nvPr/>
        </p:nvSpPr>
        <p:spPr>
          <a:xfrm>
            <a:off x="11155679" y="5974316"/>
            <a:ext cx="996147" cy="883482"/>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2"/>
            <a:stretch>
              <a:fillRect/>
            </a:stretch>
          </a:blipFill>
        </p:spPr>
        <p:txBody>
          <a:bodyPr/>
          <a:lstStyle/>
          <a:p>
            <a:endParaRPr lang="en-CA" dirty="0"/>
          </a:p>
        </p:txBody>
      </p:sp>
      <p:sp>
        <p:nvSpPr>
          <p:cNvPr id="9" name="Freeform 15">
            <a:extLst>
              <a:ext uri="{FF2B5EF4-FFF2-40B4-BE49-F238E27FC236}">
                <a16:creationId xmlns:a16="http://schemas.microsoft.com/office/drawing/2014/main" xmlns="" id="{E00C706B-4FA7-E56E-8900-93737A5DDAF1}"/>
              </a:ext>
              <a:ext uri="{C183D7F6-B498-43B3-948B-1728B52AA6E4}">
                <adec:decorative xmlns:adec="http://schemas.microsoft.com/office/drawing/2017/decorative" xmlns="" val="1"/>
              </a:ext>
            </a:extLst>
          </p:cNvPr>
          <p:cNvSpPr/>
          <p:nvPr/>
        </p:nvSpPr>
        <p:spPr>
          <a:xfrm>
            <a:off x="0" y="5974518"/>
            <a:ext cx="2988248" cy="883482"/>
          </a:xfrm>
          <a:custGeom>
            <a:avLst/>
            <a:gdLst/>
            <a:ahLst/>
            <a:cxnLst/>
            <a:rect l="l" t="t" r="r" b="b"/>
            <a:pathLst>
              <a:path w="2988248" h="883482">
                <a:moveTo>
                  <a:pt x="0" y="0"/>
                </a:moveTo>
                <a:lnTo>
                  <a:pt x="2988248" y="0"/>
                </a:lnTo>
                <a:lnTo>
                  <a:pt x="2988248" y="883482"/>
                </a:lnTo>
                <a:lnTo>
                  <a:pt x="0" y="883482"/>
                </a:lnTo>
                <a:lnTo>
                  <a:pt x="0" y="0"/>
                </a:lnTo>
                <a:close/>
              </a:path>
            </a:pathLst>
          </a:custGeom>
          <a:blipFill>
            <a:blip r:embed="rId3"/>
            <a:stretch>
              <a:fillRect/>
            </a:stretch>
          </a:blipFill>
        </p:spPr>
        <p:txBody>
          <a:bodyPr/>
          <a:lstStyle/>
          <a:p>
            <a:endParaRPr lang="en-CA" dirty="0"/>
          </a:p>
        </p:txBody>
      </p:sp>
      <p:sp>
        <p:nvSpPr>
          <p:cNvPr id="6" name="Content Placeholder 5">
            <a:extLst>
              <a:ext uri="{FF2B5EF4-FFF2-40B4-BE49-F238E27FC236}">
                <a16:creationId xmlns:a16="http://schemas.microsoft.com/office/drawing/2014/main" xmlns="" id="{A32D0B88-EF1E-ACF4-85DF-CE5F3B217DF2}"/>
              </a:ext>
            </a:extLst>
          </p:cNvPr>
          <p:cNvSpPr>
            <a:spLocks noGrp="1"/>
          </p:cNvSpPr>
          <p:nvPr>
            <p:ph sz="half" idx="2"/>
          </p:nvPr>
        </p:nvSpPr>
        <p:spPr>
          <a:xfrm>
            <a:off x="466491" y="2131966"/>
            <a:ext cx="5989728" cy="3633047"/>
          </a:xfrm>
        </p:spPr>
        <p:txBody>
          <a:bodyPr>
            <a:noAutofit/>
          </a:bodyPr>
          <a:lstStyle/>
          <a:p>
            <a:pPr marL="0" indent="0">
              <a:buNone/>
            </a:pPr>
            <a:r>
              <a:rPr lang="en-US" sz="2400" dirty="0">
                <a:solidFill>
                  <a:srgbClr val="000000"/>
                </a:solidFill>
                <a:latin typeface="Arial" panose="020B0604020202020204" pitchFamily="34" charset="0"/>
                <a:cs typeface="Arial" panose="020B0604020202020204" pitchFamily="34" charset="0"/>
              </a:rPr>
              <a:t>Here are more dangerous and illegal parking issues. </a:t>
            </a:r>
          </a:p>
          <a:p>
            <a:pPr marL="0" indent="0">
              <a:buNone/>
            </a:pPr>
            <a:r>
              <a:rPr lang="en-US" sz="2400" dirty="0">
                <a:solidFill>
                  <a:srgbClr val="000000"/>
                </a:solidFill>
                <a:latin typeface="Arial" panose="020B0604020202020204" pitchFamily="34" charset="0"/>
                <a:cs typeface="Arial" panose="020B0604020202020204" pitchFamily="34" charset="0"/>
              </a:rPr>
              <a:t>You can see the accessible parking spot beside the fire hydrant, but the ramp is around the other side of the sidewalk.</a:t>
            </a:r>
          </a:p>
          <a:p>
            <a:pPr marL="0" indent="0">
              <a:buNone/>
            </a:pPr>
            <a:r>
              <a:rPr lang="en-US" sz="2400" dirty="0">
                <a:solidFill>
                  <a:srgbClr val="000000"/>
                </a:solidFill>
                <a:latin typeface="Arial" panose="020B0604020202020204" pitchFamily="34" charset="0"/>
                <a:cs typeface="Arial" panose="020B0604020202020204" pitchFamily="34" charset="0"/>
              </a:rPr>
              <a:t>When a vehicle parks in that vacant spot there will be no access to the ramp.</a:t>
            </a:r>
          </a:p>
          <a:p>
            <a:pPr marL="0" indent="0">
              <a:buNone/>
            </a:pPr>
            <a:r>
              <a:rPr lang="en-US" sz="2400" dirty="0">
                <a:solidFill>
                  <a:srgbClr val="000000"/>
                </a:solidFill>
                <a:latin typeface="Arial" panose="020B0604020202020204" pitchFamily="34" charset="0"/>
                <a:cs typeface="Arial" panose="020B0604020202020204" pitchFamily="34" charset="0"/>
              </a:rPr>
              <a:t>Furthermore, there is no accessible parking spot where the ramp IS located</a:t>
            </a:r>
            <a:r>
              <a:rPr lang="en-US" sz="2400" dirty="0">
                <a:solidFill>
                  <a:srgbClr val="000000"/>
                </a:solidFill>
                <a:latin typeface="League Spartan Bold"/>
              </a:rPr>
              <a:t>.</a:t>
            </a:r>
          </a:p>
        </p:txBody>
      </p:sp>
      <p:pic>
        <p:nvPicPr>
          <p:cNvPr id="2" name="Picture " descr="A parking spot with a fire hydrant beside it">
            <a:extLst>
              <a:ext uri="{FF2B5EF4-FFF2-40B4-BE49-F238E27FC236}">
                <a16:creationId xmlns:a16="http://schemas.microsoft.com/office/drawing/2014/main" xmlns="" id="{15397095-DADC-DD11-436D-5D2B34FC55F4}"/>
              </a:ext>
            </a:extLst>
          </p:cNvPr>
          <p:cNvPicPr>
            <a:picLocks noChangeAspect="1"/>
          </p:cNvPicPr>
          <p:nvPr/>
        </p:nvPicPr>
        <p:blipFill>
          <a:blip r:embed="rId4"/>
          <a:srcRect t="5418" b="5418"/>
          <a:stretch>
            <a:fillRect/>
          </a:stretch>
        </p:blipFill>
        <p:spPr>
          <a:xfrm>
            <a:off x="6580908" y="2200294"/>
            <a:ext cx="5144601" cy="3496392"/>
          </a:xfrm>
          <a:prstGeom prst="rect">
            <a:avLst/>
          </a:prstGeom>
        </p:spPr>
      </p:pic>
      <p:sp>
        <p:nvSpPr>
          <p:cNvPr id="4" name="Title 3">
            <a:extLst>
              <a:ext uri="{FF2B5EF4-FFF2-40B4-BE49-F238E27FC236}">
                <a16:creationId xmlns:a16="http://schemas.microsoft.com/office/drawing/2014/main" xmlns="" id="{0346E0C0-AA6F-EFE1-B347-2839A9024AB4}"/>
              </a:ext>
            </a:extLst>
          </p:cNvPr>
          <p:cNvSpPr>
            <a:spLocks noGrp="1"/>
          </p:cNvSpPr>
          <p:nvPr>
            <p:ph type="title"/>
          </p:nvPr>
        </p:nvSpPr>
        <p:spPr>
          <a:xfrm>
            <a:off x="866107" y="979228"/>
            <a:ext cx="10459786" cy="556676"/>
          </a:xfrm>
        </p:spPr>
        <p:txBody>
          <a:bodyPr>
            <a:noAutofit/>
          </a:bodyPr>
          <a:lstStyle/>
          <a:p>
            <a:r>
              <a:rPr lang="en-US" sz="3600" b="1" dirty="0">
                <a:latin typeface="Arial" panose="020B0604020202020204" pitchFamily="34" charset="0"/>
                <a:cs typeface="Arial" panose="020B0604020202020204" pitchFamily="34" charset="0"/>
              </a:rPr>
              <a:t>Case #2 - Parking Issue</a:t>
            </a:r>
            <a:endParaRPr lang="x-none"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167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xmlns="" id="{6B2E0A9C-3436-1C2A-6608-02EB13AC95AB}"/>
              </a:ext>
            </a:extLst>
          </p:cNvPr>
          <p:cNvSpPr>
            <a:spLocks noGrp="1"/>
          </p:cNvSpPr>
          <p:nvPr>
            <p:ph type="title"/>
          </p:nvPr>
        </p:nvSpPr>
        <p:spPr>
          <a:xfrm>
            <a:off x="768992" y="996951"/>
            <a:ext cx="11029616" cy="529270"/>
          </a:xfrm>
        </p:spPr>
        <p:txBody>
          <a:bodyPr>
            <a:noAutofit/>
          </a:bodyPr>
          <a:lstStyle/>
          <a:p>
            <a:r>
              <a:rPr lang="en-US" sz="3600" b="1" dirty="0">
                <a:latin typeface="Arial" panose="020B0604020202020204" pitchFamily="34" charset="0"/>
                <a:cs typeface="Arial" panose="020B0604020202020204" pitchFamily="34" charset="0"/>
              </a:rPr>
              <a:t>Case #3 - Parking Issue</a:t>
            </a:r>
            <a:endParaRPr lang="x-none" sz="3600" b="1" dirty="0">
              <a:latin typeface="Arial" panose="020B0604020202020204" pitchFamily="34" charset="0"/>
              <a:cs typeface="Arial" panose="020B0604020202020204" pitchFamily="34" charset="0"/>
            </a:endParaRPr>
          </a:p>
        </p:txBody>
      </p:sp>
      <p:pic>
        <p:nvPicPr>
          <p:cNvPr id="2" name="Picture " descr="A building with a window and a parking lot&#10;">
            <a:extLst>
              <a:ext uri="{FF2B5EF4-FFF2-40B4-BE49-F238E27FC236}">
                <a16:creationId xmlns:a16="http://schemas.microsoft.com/office/drawing/2014/main" xmlns="" id="{58773200-00D8-99B8-D856-2BBEF4F67941}"/>
              </a:ext>
            </a:extLst>
          </p:cNvPr>
          <p:cNvPicPr>
            <a:picLocks noChangeAspect="1"/>
          </p:cNvPicPr>
          <p:nvPr/>
        </p:nvPicPr>
        <p:blipFill>
          <a:blip r:embed="rId2"/>
          <a:srcRect l="20401" r="3054"/>
          <a:stretch>
            <a:fillRect/>
          </a:stretch>
        </p:blipFill>
        <p:spPr>
          <a:xfrm>
            <a:off x="581191" y="2228002"/>
            <a:ext cx="5442652" cy="3633047"/>
          </a:xfrm>
          <a:prstGeom prst="rect">
            <a:avLst/>
          </a:prstGeom>
        </p:spPr>
      </p:pic>
      <p:sp>
        <p:nvSpPr>
          <p:cNvPr id="6" name="Content Placeholder 5">
            <a:extLst>
              <a:ext uri="{FF2B5EF4-FFF2-40B4-BE49-F238E27FC236}">
                <a16:creationId xmlns:a16="http://schemas.microsoft.com/office/drawing/2014/main" xmlns="" id="{DD0C9BDA-BFDC-9BF4-B24F-F86C83CDF5D4}"/>
              </a:ext>
            </a:extLst>
          </p:cNvPr>
          <p:cNvSpPr>
            <a:spLocks noGrp="1"/>
          </p:cNvSpPr>
          <p:nvPr>
            <p:ph sz="half" idx="2"/>
          </p:nvPr>
        </p:nvSpPr>
        <p:spPr>
          <a:xfrm>
            <a:off x="6376216" y="2228001"/>
            <a:ext cx="5422392" cy="3633047"/>
          </a:xfrm>
        </p:spPr>
        <p:txBody>
          <a:bodyPr>
            <a:noAutofit/>
          </a:bodyPr>
          <a:lstStyle/>
          <a:p>
            <a:pPr marL="0" indent="0">
              <a:buNone/>
            </a:pPr>
            <a:r>
              <a:rPr lang="en-US" sz="3000" dirty="0">
                <a:solidFill>
                  <a:srgbClr val="000000"/>
                </a:solidFill>
                <a:latin typeface="Arial" panose="020B0604020202020204" pitchFamily="34" charset="0"/>
                <a:cs typeface="Arial" panose="020B0604020202020204" pitchFamily="34" charset="0"/>
              </a:rPr>
              <a:t>In this slide you see what looks like the most reasonably designed accessibility parking spot. </a:t>
            </a:r>
          </a:p>
          <a:p>
            <a:pPr marL="0" indent="0">
              <a:buNone/>
            </a:pPr>
            <a:r>
              <a:rPr lang="en-US" sz="3000" dirty="0">
                <a:solidFill>
                  <a:srgbClr val="000000"/>
                </a:solidFill>
                <a:latin typeface="Arial" panose="020B0604020202020204" pitchFamily="34" charset="0"/>
                <a:cs typeface="Arial" panose="020B0604020202020204" pitchFamily="34" charset="0"/>
              </a:rPr>
              <a:t>The problem is the narrow sidewalk that could cause issues with powered wheelchairs and walkers.</a:t>
            </a:r>
          </a:p>
        </p:txBody>
      </p:sp>
      <p:sp>
        <p:nvSpPr>
          <p:cNvPr id="10" name="Freeform 15">
            <a:extLst>
              <a:ext uri="{FF2B5EF4-FFF2-40B4-BE49-F238E27FC236}">
                <a16:creationId xmlns:a16="http://schemas.microsoft.com/office/drawing/2014/main" xmlns="" id="{972BEE29-A80D-00D4-7B3C-3D0361EFC839}"/>
              </a:ext>
              <a:ext uri="{C183D7F6-B498-43B3-948B-1728B52AA6E4}">
                <adec:decorative xmlns:adec="http://schemas.microsoft.com/office/drawing/2017/decorative" xmlns="" val="1"/>
              </a:ext>
            </a:extLst>
          </p:cNvPr>
          <p:cNvSpPr/>
          <p:nvPr/>
        </p:nvSpPr>
        <p:spPr>
          <a:xfrm>
            <a:off x="0" y="5974518"/>
            <a:ext cx="2988248" cy="883482"/>
          </a:xfrm>
          <a:custGeom>
            <a:avLst/>
            <a:gdLst/>
            <a:ahLst/>
            <a:cxnLst/>
            <a:rect l="l" t="t" r="r" b="b"/>
            <a:pathLst>
              <a:path w="2988248" h="883482">
                <a:moveTo>
                  <a:pt x="0" y="0"/>
                </a:moveTo>
                <a:lnTo>
                  <a:pt x="2988248" y="0"/>
                </a:lnTo>
                <a:lnTo>
                  <a:pt x="2988248" y="883482"/>
                </a:lnTo>
                <a:lnTo>
                  <a:pt x="0" y="883482"/>
                </a:lnTo>
                <a:lnTo>
                  <a:pt x="0" y="0"/>
                </a:lnTo>
                <a:close/>
              </a:path>
            </a:pathLst>
          </a:custGeom>
          <a:blipFill>
            <a:blip r:embed="rId3"/>
            <a:stretch>
              <a:fillRect/>
            </a:stretch>
          </a:blipFill>
        </p:spPr>
        <p:txBody>
          <a:bodyPr/>
          <a:lstStyle/>
          <a:p>
            <a:endParaRPr lang="en-CA" dirty="0"/>
          </a:p>
        </p:txBody>
      </p:sp>
      <p:sp>
        <p:nvSpPr>
          <p:cNvPr id="11" name="Freeform 14">
            <a:extLst>
              <a:ext uri="{FF2B5EF4-FFF2-40B4-BE49-F238E27FC236}">
                <a16:creationId xmlns:a16="http://schemas.microsoft.com/office/drawing/2014/main" xmlns="" id="{F75B12BB-AE20-999C-3B8B-7ACC0CFB4C8B}"/>
              </a:ext>
              <a:ext uri="{C183D7F6-B498-43B3-948B-1728B52AA6E4}">
                <adec:decorative xmlns:adec="http://schemas.microsoft.com/office/drawing/2017/decorative" xmlns="" val="1"/>
              </a:ext>
            </a:extLst>
          </p:cNvPr>
          <p:cNvSpPr/>
          <p:nvPr/>
        </p:nvSpPr>
        <p:spPr>
          <a:xfrm>
            <a:off x="11155679" y="5974316"/>
            <a:ext cx="996147" cy="883482"/>
          </a:xfrm>
          <a:custGeom>
            <a:avLst/>
            <a:gdLst/>
            <a:ahLst/>
            <a:cxnLst/>
            <a:rect l="l" t="t" r="r" b="b"/>
            <a:pathLst>
              <a:path w="1565862" h="1520254">
                <a:moveTo>
                  <a:pt x="0" y="0"/>
                </a:moveTo>
                <a:lnTo>
                  <a:pt x="1565862" y="0"/>
                </a:lnTo>
                <a:lnTo>
                  <a:pt x="1565862" y="1520254"/>
                </a:lnTo>
                <a:lnTo>
                  <a:pt x="0" y="1520254"/>
                </a:lnTo>
                <a:lnTo>
                  <a:pt x="0" y="0"/>
                </a:lnTo>
                <a:close/>
              </a:path>
            </a:pathLst>
          </a:custGeom>
          <a:blipFill>
            <a:blip r:embed="rId4"/>
            <a:stretch>
              <a:fillRect/>
            </a:stretch>
          </a:blipFill>
        </p:spPr>
        <p:txBody>
          <a:bodyPr/>
          <a:lstStyle/>
          <a:p>
            <a:endParaRPr lang="en-CA" dirty="0"/>
          </a:p>
        </p:txBody>
      </p:sp>
    </p:spTree>
    <p:extLst>
      <p:ext uri="{BB962C8B-B14F-4D97-AF65-F5344CB8AC3E}">
        <p14:creationId xmlns:p14="http://schemas.microsoft.com/office/powerpoint/2010/main" val="330899649"/>
      </p:ext>
    </p:extLst>
  </p:cSld>
  <p:clrMapOvr>
    <a:masterClrMapping/>
  </p:clrMapOvr>
</p:sld>
</file>

<file path=ppt/theme/theme1.xml><?xml version="1.0" encoding="utf-8"?>
<a:theme xmlns:a="http://schemas.openxmlformats.org/drawingml/2006/main" name="Dividend">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{EEA5D087-AE19-9747-9228-EAD71B9E8C4D}tf10001123</Template>
  <TotalTime>3525</TotalTime>
  <Words>1186</Words>
  <Application>Microsoft Office PowerPoint</Application>
  <PresentationFormat>Custom</PresentationFormat>
  <Paragraphs>91</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Dividend</vt:lpstr>
      <vt:lpstr>The Right to Accessibility</vt:lpstr>
      <vt:lpstr>Definition of Disability</vt:lpstr>
      <vt:lpstr>Definition of Accessibility</vt:lpstr>
      <vt:lpstr>Our Right to Accessibility</vt:lpstr>
      <vt:lpstr>Accessibility Acts and legislations</vt:lpstr>
      <vt:lpstr>Accessibility shortcomings</vt:lpstr>
      <vt:lpstr>Case #1 - Parking Issue</vt:lpstr>
      <vt:lpstr>Case #2 - Parking Issue</vt:lpstr>
      <vt:lpstr>Case #3 - Parking Issue</vt:lpstr>
      <vt:lpstr>Case #4 - Parking Issue</vt:lpstr>
      <vt:lpstr>Case #5 - Parking Issue</vt:lpstr>
      <vt:lpstr>Case #6 - Dead End Sidewalk</vt:lpstr>
      <vt:lpstr>Case #7 - Unconducive Push Button</vt:lpstr>
      <vt:lpstr>Van Exit Configuration</vt:lpstr>
      <vt:lpstr>Other Accessibility Shortcomings</vt:lpstr>
      <vt:lpstr>RESOURCES AND CREDITS</vt:lpstr>
      <vt:lpstr>QUESTIONS?</vt:lpstr>
      <vt:lpstr>info@mymsfamily.com | 416-816-4787 | MYMSFamily.com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Right to Accessibility</dc:title>
  <dc:creator>Timileyin Ajuwon</dc:creator>
  <cp:lastModifiedBy>BBN</cp:lastModifiedBy>
  <cp:revision>21</cp:revision>
  <dcterms:created xsi:type="dcterms:W3CDTF">2023-08-26T07:57:20Z</dcterms:created>
  <dcterms:modified xsi:type="dcterms:W3CDTF">2023-09-27T16:20:30Z</dcterms:modified>
</cp:coreProperties>
</file>