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99" r:id="rId3"/>
    <p:sldId id="281" r:id="rId4"/>
    <p:sldId id="316" r:id="rId5"/>
    <p:sldId id="311" r:id="rId6"/>
    <p:sldId id="282" r:id="rId7"/>
    <p:sldId id="313" r:id="rId8"/>
    <p:sldId id="322" r:id="rId9"/>
    <p:sldId id="292" r:id="rId10"/>
    <p:sldId id="315" r:id="rId11"/>
    <p:sldId id="319" r:id="rId12"/>
    <p:sldId id="318" r:id="rId13"/>
    <p:sldId id="265" r:id="rId14"/>
    <p:sldId id="293" r:id="rId15"/>
    <p:sldId id="295" r:id="rId16"/>
    <p:sldId id="272" r:id="rId17"/>
    <p:sldId id="327" r:id="rId18"/>
    <p:sldId id="324" r:id="rId19"/>
    <p:sldId id="325" r:id="rId20"/>
    <p:sldId id="328" r:id="rId21"/>
    <p:sldId id="273" r:id="rId22"/>
    <p:sldId id="309" r:id="rId23"/>
    <p:sldId id="323" r:id="rId24"/>
    <p:sldId id="310" r:id="rId25"/>
    <p:sldId id="305" r:id="rId26"/>
  </p:sldIdLst>
  <p:sldSz cx="9144000" cy="5143500" type="screen16x9"/>
  <p:notesSz cx="6858000" cy="9144000"/>
  <p:embeddedFontLst>
    <p:embeddedFont>
      <p:font typeface="Aptos Narrow" panose="020B0604020202020204" charset="0"/>
      <p:regular r:id="rId28"/>
      <p:bold r:id="rId29"/>
      <p:italic r:id="rId30"/>
      <p:boldItalic r:id="rId31"/>
    </p:embeddedFont>
    <p:embeddedFont>
      <p:font typeface="Tahoma" panose="020B0604030504040204" pitchFamily="34" charset="0"/>
      <p:regular r:id="rId32"/>
      <p:bold r:id="rId33"/>
    </p:embeddedFont>
    <p:embeddedFont>
      <p:font typeface="Arial Narrow" panose="020B0606020202030204" pitchFamily="34" charset="0"/>
      <p:regular r:id="rId34"/>
      <p:bold r:id="rId35"/>
      <p:italic r:id="rId36"/>
      <p:boldItalic r:id="rId37"/>
    </p:embeddedFont>
    <p:embeddedFont>
      <p:font typeface="Arial Rounded MT Bold" panose="020F0704030504030204" pitchFamily="34" charset="0"/>
      <p:regular r:id="rId38"/>
    </p:embeddedFont>
    <p:embeddedFont>
      <p:font typeface="Arial Black" panose="020B0A04020102020204" pitchFamily="34" charset="0"/>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9C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1A0269F-A794-41F5-AB6E-AC24F0584C7C}">
  <a:tblStyle styleId="{C1A0269F-A794-41F5-AB6E-AC24F0584C7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5557"/>
    <p:restoredTop sz="71262"/>
  </p:normalViewPr>
  <p:slideViewPr>
    <p:cSldViewPr snapToGrid="0">
      <p:cViewPr varScale="1">
        <p:scale>
          <a:sx n="68" d="100"/>
          <a:sy n="68" d="100"/>
        </p:scale>
        <p:origin x="-1212" y="-102"/>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9FA7C0-EB35-9443-9A64-FBC47FD02C4A}" type="doc">
      <dgm:prSet loTypeId="urn:microsoft.com/office/officeart/2005/8/layout/venn1" loCatId="" qsTypeId="urn:microsoft.com/office/officeart/2005/8/quickstyle/simple1" qsCatId="simple" csTypeId="urn:microsoft.com/office/officeart/2005/8/colors/accent0_3" csCatId="mainScheme" phldr="1"/>
      <dgm:spPr/>
    </dgm:pt>
    <dgm:pt modelId="{808D39AF-8A97-BB4F-B425-A4E4A4A36C49}">
      <dgm:prSet phldrT="[Text]"/>
      <dgm:spPr/>
      <dgm:t>
        <a:bodyPr/>
        <a:lstStyle/>
        <a:p>
          <a:r>
            <a:rPr lang="en-US" dirty="0"/>
            <a:t>Technology</a:t>
          </a:r>
        </a:p>
      </dgm:t>
    </dgm:pt>
    <dgm:pt modelId="{89528313-7F80-F145-9FE0-81A3B16E0F7C}" type="parTrans" cxnId="{353E4065-58FF-6440-A4CE-2B337863DB4F}">
      <dgm:prSet/>
      <dgm:spPr/>
      <dgm:t>
        <a:bodyPr/>
        <a:lstStyle/>
        <a:p>
          <a:endParaRPr lang="en-US"/>
        </a:p>
      </dgm:t>
    </dgm:pt>
    <dgm:pt modelId="{73F967C8-75A7-DC47-B9B1-75845DD35CB4}" type="sibTrans" cxnId="{353E4065-58FF-6440-A4CE-2B337863DB4F}">
      <dgm:prSet/>
      <dgm:spPr/>
      <dgm:t>
        <a:bodyPr/>
        <a:lstStyle/>
        <a:p>
          <a:endParaRPr lang="en-US"/>
        </a:p>
      </dgm:t>
    </dgm:pt>
    <dgm:pt modelId="{57EFFDE5-6011-E04F-94B0-6BF3FB53C31A}">
      <dgm:prSet phldrT="[Text]"/>
      <dgm:spPr/>
      <dgm:t>
        <a:bodyPr/>
        <a:lstStyle/>
        <a:p>
          <a:r>
            <a:rPr lang="en-US" dirty="0"/>
            <a:t>Health Coaching</a:t>
          </a:r>
        </a:p>
      </dgm:t>
    </dgm:pt>
    <dgm:pt modelId="{BBFFCD23-917C-CF4B-9574-C930377384EC}" type="parTrans" cxnId="{5FDDDBCD-5748-E543-A7BF-9AD7487A7B85}">
      <dgm:prSet/>
      <dgm:spPr/>
      <dgm:t>
        <a:bodyPr/>
        <a:lstStyle/>
        <a:p>
          <a:endParaRPr lang="en-US"/>
        </a:p>
      </dgm:t>
    </dgm:pt>
    <dgm:pt modelId="{FB1E8B4F-DD5E-4A44-A4D9-5B5E80B674F2}" type="sibTrans" cxnId="{5FDDDBCD-5748-E543-A7BF-9AD7487A7B85}">
      <dgm:prSet/>
      <dgm:spPr/>
      <dgm:t>
        <a:bodyPr/>
        <a:lstStyle/>
        <a:p>
          <a:endParaRPr lang="en-US"/>
        </a:p>
      </dgm:t>
    </dgm:pt>
    <dgm:pt modelId="{0F6212AF-B17F-7A42-B004-ECF2D1AD59C9}">
      <dgm:prSet phldrT="[Text]"/>
      <dgm:spPr/>
      <dgm:t>
        <a:bodyPr/>
        <a:lstStyle/>
        <a:p>
          <a:r>
            <a:rPr lang="en-US" dirty="0"/>
            <a:t>Education</a:t>
          </a:r>
        </a:p>
      </dgm:t>
    </dgm:pt>
    <dgm:pt modelId="{0C15FDFC-4F97-DD41-9699-1E68066D6841}" type="parTrans" cxnId="{6D7E5D76-9C1B-C645-B80F-B1898AAEA5D6}">
      <dgm:prSet/>
      <dgm:spPr/>
      <dgm:t>
        <a:bodyPr/>
        <a:lstStyle/>
        <a:p>
          <a:endParaRPr lang="en-US"/>
        </a:p>
      </dgm:t>
    </dgm:pt>
    <dgm:pt modelId="{49A2588E-38A5-7146-AB1B-B4DFAF4B3EF0}" type="sibTrans" cxnId="{6D7E5D76-9C1B-C645-B80F-B1898AAEA5D6}">
      <dgm:prSet/>
      <dgm:spPr/>
      <dgm:t>
        <a:bodyPr/>
        <a:lstStyle/>
        <a:p>
          <a:endParaRPr lang="en-US"/>
        </a:p>
      </dgm:t>
    </dgm:pt>
    <dgm:pt modelId="{21311FB9-1228-5C4A-81B4-ACEF87F633CA}" type="pres">
      <dgm:prSet presAssocID="{0C9FA7C0-EB35-9443-9A64-FBC47FD02C4A}" presName="compositeShape" presStyleCnt="0">
        <dgm:presLayoutVars>
          <dgm:chMax val="7"/>
          <dgm:dir/>
          <dgm:resizeHandles val="exact"/>
        </dgm:presLayoutVars>
      </dgm:prSet>
      <dgm:spPr/>
    </dgm:pt>
    <dgm:pt modelId="{A8320F6F-82C6-8340-82BC-3B98E930352E}" type="pres">
      <dgm:prSet presAssocID="{808D39AF-8A97-BB4F-B425-A4E4A4A36C49}" presName="circ1" presStyleLbl="vennNode1" presStyleIdx="0" presStyleCnt="3"/>
      <dgm:spPr/>
      <dgm:t>
        <a:bodyPr/>
        <a:lstStyle/>
        <a:p>
          <a:endParaRPr lang="en-CA"/>
        </a:p>
      </dgm:t>
    </dgm:pt>
    <dgm:pt modelId="{05120478-8506-7B47-B2AE-F4E666387780}" type="pres">
      <dgm:prSet presAssocID="{808D39AF-8A97-BB4F-B425-A4E4A4A36C49}" presName="circ1Tx" presStyleLbl="revTx" presStyleIdx="0" presStyleCnt="0">
        <dgm:presLayoutVars>
          <dgm:chMax val="0"/>
          <dgm:chPref val="0"/>
          <dgm:bulletEnabled val="1"/>
        </dgm:presLayoutVars>
      </dgm:prSet>
      <dgm:spPr/>
      <dgm:t>
        <a:bodyPr/>
        <a:lstStyle/>
        <a:p>
          <a:endParaRPr lang="en-CA"/>
        </a:p>
      </dgm:t>
    </dgm:pt>
    <dgm:pt modelId="{27EE1A2A-1FDE-F34A-95B6-D03A13BEF4A1}" type="pres">
      <dgm:prSet presAssocID="{57EFFDE5-6011-E04F-94B0-6BF3FB53C31A}" presName="circ2" presStyleLbl="vennNode1" presStyleIdx="1" presStyleCnt="3"/>
      <dgm:spPr/>
      <dgm:t>
        <a:bodyPr/>
        <a:lstStyle/>
        <a:p>
          <a:endParaRPr lang="en-CA"/>
        </a:p>
      </dgm:t>
    </dgm:pt>
    <dgm:pt modelId="{ABDD6222-EF25-C04C-BF88-A5ADAA6E734A}" type="pres">
      <dgm:prSet presAssocID="{57EFFDE5-6011-E04F-94B0-6BF3FB53C31A}" presName="circ2Tx" presStyleLbl="revTx" presStyleIdx="0" presStyleCnt="0">
        <dgm:presLayoutVars>
          <dgm:chMax val="0"/>
          <dgm:chPref val="0"/>
          <dgm:bulletEnabled val="1"/>
        </dgm:presLayoutVars>
      </dgm:prSet>
      <dgm:spPr/>
      <dgm:t>
        <a:bodyPr/>
        <a:lstStyle/>
        <a:p>
          <a:endParaRPr lang="en-CA"/>
        </a:p>
      </dgm:t>
    </dgm:pt>
    <dgm:pt modelId="{4402055E-42DD-0F4D-889A-7D678FCD92E3}" type="pres">
      <dgm:prSet presAssocID="{0F6212AF-B17F-7A42-B004-ECF2D1AD59C9}" presName="circ3" presStyleLbl="vennNode1" presStyleIdx="2" presStyleCnt="3"/>
      <dgm:spPr/>
      <dgm:t>
        <a:bodyPr/>
        <a:lstStyle/>
        <a:p>
          <a:endParaRPr lang="en-CA"/>
        </a:p>
      </dgm:t>
    </dgm:pt>
    <dgm:pt modelId="{7248318C-3A50-5C47-9186-500F0D4F80BA}" type="pres">
      <dgm:prSet presAssocID="{0F6212AF-B17F-7A42-B004-ECF2D1AD59C9}" presName="circ3Tx" presStyleLbl="revTx" presStyleIdx="0" presStyleCnt="0">
        <dgm:presLayoutVars>
          <dgm:chMax val="0"/>
          <dgm:chPref val="0"/>
          <dgm:bulletEnabled val="1"/>
        </dgm:presLayoutVars>
      </dgm:prSet>
      <dgm:spPr/>
      <dgm:t>
        <a:bodyPr/>
        <a:lstStyle/>
        <a:p>
          <a:endParaRPr lang="en-CA"/>
        </a:p>
      </dgm:t>
    </dgm:pt>
  </dgm:ptLst>
  <dgm:cxnLst>
    <dgm:cxn modelId="{5447D844-621B-7D43-B00D-6FC90D07D400}" type="presOf" srcId="{57EFFDE5-6011-E04F-94B0-6BF3FB53C31A}" destId="{27EE1A2A-1FDE-F34A-95B6-D03A13BEF4A1}" srcOrd="0" destOrd="0" presId="urn:microsoft.com/office/officeart/2005/8/layout/venn1"/>
    <dgm:cxn modelId="{5FDDDBCD-5748-E543-A7BF-9AD7487A7B85}" srcId="{0C9FA7C0-EB35-9443-9A64-FBC47FD02C4A}" destId="{57EFFDE5-6011-E04F-94B0-6BF3FB53C31A}" srcOrd="1" destOrd="0" parTransId="{BBFFCD23-917C-CF4B-9574-C930377384EC}" sibTransId="{FB1E8B4F-DD5E-4A44-A4D9-5B5E80B674F2}"/>
    <dgm:cxn modelId="{353E4065-58FF-6440-A4CE-2B337863DB4F}" srcId="{0C9FA7C0-EB35-9443-9A64-FBC47FD02C4A}" destId="{808D39AF-8A97-BB4F-B425-A4E4A4A36C49}" srcOrd="0" destOrd="0" parTransId="{89528313-7F80-F145-9FE0-81A3B16E0F7C}" sibTransId="{73F967C8-75A7-DC47-B9B1-75845DD35CB4}"/>
    <dgm:cxn modelId="{89FA9371-3F4A-444E-A45A-3DD443E1A1A6}" type="presOf" srcId="{808D39AF-8A97-BB4F-B425-A4E4A4A36C49}" destId="{05120478-8506-7B47-B2AE-F4E666387780}" srcOrd="1" destOrd="0" presId="urn:microsoft.com/office/officeart/2005/8/layout/venn1"/>
    <dgm:cxn modelId="{B7CE4173-E86F-D84B-B779-086C5596C1A6}" type="presOf" srcId="{0F6212AF-B17F-7A42-B004-ECF2D1AD59C9}" destId="{7248318C-3A50-5C47-9186-500F0D4F80BA}" srcOrd="1" destOrd="0" presId="urn:microsoft.com/office/officeart/2005/8/layout/venn1"/>
    <dgm:cxn modelId="{91FB6CAC-3B57-2143-8549-2040366ECEDD}" type="presOf" srcId="{57EFFDE5-6011-E04F-94B0-6BF3FB53C31A}" destId="{ABDD6222-EF25-C04C-BF88-A5ADAA6E734A}" srcOrd="1" destOrd="0" presId="urn:microsoft.com/office/officeart/2005/8/layout/venn1"/>
    <dgm:cxn modelId="{1600B8EF-D38F-434C-A45E-8A00057F05AB}" type="presOf" srcId="{0F6212AF-B17F-7A42-B004-ECF2D1AD59C9}" destId="{4402055E-42DD-0F4D-889A-7D678FCD92E3}" srcOrd="0" destOrd="0" presId="urn:microsoft.com/office/officeart/2005/8/layout/venn1"/>
    <dgm:cxn modelId="{6D7E5D76-9C1B-C645-B80F-B1898AAEA5D6}" srcId="{0C9FA7C0-EB35-9443-9A64-FBC47FD02C4A}" destId="{0F6212AF-B17F-7A42-B004-ECF2D1AD59C9}" srcOrd="2" destOrd="0" parTransId="{0C15FDFC-4F97-DD41-9699-1E68066D6841}" sibTransId="{49A2588E-38A5-7146-AB1B-B4DFAF4B3EF0}"/>
    <dgm:cxn modelId="{84FCDF1F-9AFC-6847-B0A9-9B0D8075FE0F}" type="presOf" srcId="{0C9FA7C0-EB35-9443-9A64-FBC47FD02C4A}" destId="{21311FB9-1228-5C4A-81B4-ACEF87F633CA}" srcOrd="0" destOrd="0" presId="urn:microsoft.com/office/officeart/2005/8/layout/venn1"/>
    <dgm:cxn modelId="{98AEB357-9A1B-8541-AFC8-C7FC8C4753C8}" type="presOf" srcId="{808D39AF-8A97-BB4F-B425-A4E4A4A36C49}" destId="{A8320F6F-82C6-8340-82BC-3B98E930352E}" srcOrd="0" destOrd="0" presId="urn:microsoft.com/office/officeart/2005/8/layout/venn1"/>
    <dgm:cxn modelId="{7633ED40-D3DE-F142-BBAB-DC1AA8276B95}" type="presParOf" srcId="{21311FB9-1228-5C4A-81B4-ACEF87F633CA}" destId="{A8320F6F-82C6-8340-82BC-3B98E930352E}" srcOrd="0" destOrd="0" presId="urn:microsoft.com/office/officeart/2005/8/layout/venn1"/>
    <dgm:cxn modelId="{A830AF95-E3B7-4743-A0EF-C2CE1BB9A293}" type="presParOf" srcId="{21311FB9-1228-5C4A-81B4-ACEF87F633CA}" destId="{05120478-8506-7B47-B2AE-F4E666387780}" srcOrd="1" destOrd="0" presId="urn:microsoft.com/office/officeart/2005/8/layout/venn1"/>
    <dgm:cxn modelId="{57004EBC-15F7-0B44-825C-B5795B6FEBF8}" type="presParOf" srcId="{21311FB9-1228-5C4A-81B4-ACEF87F633CA}" destId="{27EE1A2A-1FDE-F34A-95B6-D03A13BEF4A1}" srcOrd="2" destOrd="0" presId="urn:microsoft.com/office/officeart/2005/8/layout/venn1"/>
    <dgm:cxn modelId="{DB8BEDE4-A2DC-9349-B1E3-11D96D740460}" type="presParOf" srcId="{21311FB9-1228-5C4A-81B4-ACEF87F633CA}" destId="{ABDD6222-EF25-C04C-BF88-A5ADAA6E734A}" srcOrd="3" destOrd="0" presId="urn:microsoft.com/office/officeart/2005/8/layout/venn1"/>
    <dgm:cxn modelId="{BE4EA25D-E1D6-3D4F-91BD-6D633634C5E6}" type="presParOf" srcId="{21311FB9-1228-5C4A-81B4-ACEF87F633CA}" destId="{4402055E-42DD-0F4D-889A-7D678FCD92E3}" srcOrd="4" destOrd="0" presId="urn:microsoft.com/office/officeart/2005/8/layout/venn1"/>
    <dgm:cxn modelId="{DE2C98F0-DEBA-D947-86D0-87E24EA906AC}" type="presParOf" srcId="{21311FB9-1228-5C4A-81B4-ACEF87F633CA}" destId="{7248318C-3A50-5C47-9186-500F0D4F80B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20F6F-82C6-8340-82BC-3B98E930352E}">
      <dsp:nvSpPr>
        <dsp:cNvPr id="0" name=""/>
        <dsp:cNvSpPr/>
      </dsp:nvSpPr>
      <dsp:spPr>
        <a:xfrm>
          <a:off x="1927004" y="46107"/>
          <a:ext cx="2213156" cy="2213156"/>
        </a:xfrm>
        <a:prstGeom prst="ellipse">
          <a:avLst/>
        </a:prstGeom>
        <a:solidFill>
          <a:schemeClr val="dk2">
            <a:alpha val="5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en-US" sz="2300" kern="1200" dirty="0"/>
            <a:t>Technology</a:t>
          </a:r>
        </a:p>
      </dsp:txBody>
      <dsp:txXfrm>
        <a:off x="2222092" y="433409"/>
        <a:ext cx="1622981" cy="995920"/>
      </dsp:txXfrm>
    </dsp:sp>
    <dsp:sp modelId="{27EE1A2A-1FDE-F34A-95B6-D03A13BEF4A1}">
      <dsp:nvSpPr>
        <dsp:cNvPr id="0" name=""/>
        <dsp:cNvSpPr/>
      </dsp:nvSpPr>
      <dsp:spPr>
        <a:xfrm>
          <a:off x="2725585" y="1429330"/>
          <a:ext cx="2213156" cy="2213156"/>
        </a:xfrm>
        <a:prstGeom prst="ellipse">
          <a:avLst/>
        </a:prstGeom>
        <a:solidFill>
          <a:schemeClr val="dk2">
            <a:alpha val="5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en-US" sz="2300" kern="1200" dirty="0"/>
            <a:t>Health Coaching</a:t>
          </a:r>
        </a:p>
      </dsp:txBody>
      <dsp:txXfrm>
        <a:off x="3402442" y="2001062"/>
        <a:ext cx="1327893" cy="1217236"/>
      </dsp:txXfrm>
    </dsp:sp>
    <dsp:sp modelId="{4402055E-42DD-0F4D-889A-7D678FCD92E3}">
      <dsp:nvSpPr>
        <dsp:cNvPr id="0" name=""/>
        <dsp:cNvSpPr/>
      </dsp:nvSpPr>
      <dsp:spPr>
        <a:xfrm>
          <a:off x="1128424" y="1429330"/>
          <a:ext cx="2213156" cy="2213156"/>
        </a:xfrm>
        <a:prstGeom prst="ellipse">
          <a:avLst/>
        </a:prstGeom>
        <a:solidFill>
          <a:schemeClr val="dk2">
            <a:alpha val="5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en-US" sz="2300" kern="1200" dirty="0"/>
            <a:t>Education</a:t>
          </a:r>
        </a:p>
      </dsp:txBody>
      <dsp:txXfrm>
        <a:off x="1336829" y="2001062"/>
        <a:ext cx="1327893" cy="121723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5211543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5af7d93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5af7d93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28603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dirty="0"/>
              <a:t>Pelvic floor muscles are normally firm and thick. Just like a trampoline, they can move up and down and have many important functions. </a:t>
            </a:r>
          </a:p>
          <a:p>
            <a:endParaRPr lang="en-CA" sz="1100" dirty="0"/>
          </a:p>
          <a:p>
            <a:r>
              <a:rPr lang="en-CA" sz="1100" dirty="0"/>
              <a:t>If you think of your pelvic floor like a shelf, it has an important job to support your internal organs.</a:t>
            </a:r>
          </a:p>
          <a:p>
            <a:pPr marL="186262" indent="0">
              <a:buNone/>
            </a:pPr>
            <a:endParaRPr lang="en-CA" sz="1100" dirty="0"/>
          </a:p>
          <a:p>
            <a:r>
              <a:rPr lang="en-CA" sz="1100" dirty="0"/>
              <a:t>Pelvic muscles are also important during pregnancy to support the baby and assist in the birthing process. </a:t>
            </a:r>
          </a:p>
          <a:p>
            <a:endParaRPr lang="en-CA" sz="1100" dirty="0"/>
          </a:p>
          <a:p>
            <a:r>
              <a:rPr lang="en-CA" sz="1100" dirty="0"/>
              <a:t>Normally, pelvic floor muscles contract and tighten when we cough/sneeze/laugh or do any quick movements to prevent urine leakage. The sphincters (muscles wrapping around the urethra and anus) give us conscious control over our bowel and bladder to give us time to reach the bathroom. With weakened pelvic floor muscles, we lose that control. </a:t>
            </a:r>
          </a:p>
          <a:p>
            <a:endParaRPr lang="en-CA" sz="1100" dirty="0"/>
          </a:p>
          <a:p>
            <a:r>
              <a:rPr lang="en-CA" sz="1100" dirty="0"/>
              <a:t>Pelvic floor muscles are also important for sexual function. These are the muscles that contract to allow for orgasm. In men, the pelvic floor is important for erectile function and ejaculation. In women, voluntary contractions (squeezing) of the pelvic floor contribute to sexual sensation and arousal.  </a:t>
            </a:r>
          </a:p>
          <a:p>
            <a:endParaRPr lang="en-CA" sz="1100" dirty="0"/>
          </a:p>
          <a:p>
            <a:r>
              <a:rPr lang="en-CA" sz="1100" dirty="0"/>
              <a:t>Pelvic floor muscles also contribute to core strength. They work with your abdominal and back muscles to stabilize and support the spine. </a:t>
            </a:r>
          </a:p>
          <a:p>
            <a:r>
              <a:rPr lang="en-CA" sz="1100" dirty="0"/>
              <a:t>Pelvic floor also has a role to guard and protect – for example if you have a bladder infection or yeast infection it will actually tighten up to try and protect bacteria from getting where it shouldn’t – personal example when I had incontinence.</a:t>
            </a:r>
          </a:p>
          <a:p>
            <a:endParaRPr lang="en-US" dirty="0"/>
          </a:p>
        </p:txBody>
      </p:sp>
    </p:spTree>
    <p:extLst>
      <p:ext uri="{BB962C8B-B14F-4D97-AF65-F5344CB8AC3E}">
        <p14:creationId xmlns:p14="http://schemas.microsoft.com/office/powerpoint/2010/main" val="2764702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There are many causes of weakened pelvic muscles. </a:t>
            </a:r>
          </a:p>
          <a:p>
            <a:endParaRPr lang="en-CA" dirty="0"/>
          </a:p>
          <a:p>
            <a:r>
              <a:rPr lang="en-CA" dirty="0"/>
              <a:t>As we age, the tone of these muscles loosens and relaxes. </a:t>
            </a:r>
          </a:p>
          <a:p>
            <a:endParaRPr lang="en-CA" dirty="0"/>
          </a:p>
          <a:p>
            <a:r>
              <a:rPr lang="en-CA" dirty="0"/>
              <a:t>Childbirth and pregnancy can result in weakness or damage to the pelvic floor, especially due to large birth weight of the baby, multiple or traumatic pregnancies and tears. </a:t>
            </a:r>
          </a:p>
          <a:p>
            <a:endParaRPr lang="en-CA" dirty="0"/>
          </a:p>
          <a:p>
            <a:r>
              <a:rPr lang="en-CA" dirty="0"/>
              <a:t>Women with weakened pelvic floors may experience pressure or heaviness in their genital area, as the organs “sag” out of place. This is known as a prolapse, where one or more of the pelvic organs bulges into the vagina.</a:t>
            </a:r>
          </a:p>
          <a:p>
            <a:endParaRPr lang="en-CA" dirty="0"/>
          </a:p>
          <a:p>
            <a:r>
              <a:rPr lang="en-CA" dirty="0"/>
              <a:t>Straining or chronic constipation can weaken the pelvic muscles, as well as chronic coughing and obesity. </a:t>
            </a:r>
          </a:p>
          <a:p>
            <a:endParaRPr lang="en-CA" dirty="0"/>
          </a:p>
          <a:p>
            <a:r>
              <a:rPr lang="en-CA" dirty="0"/>
              <a:t>Certain surgical procedures such as prostatectomy in men (removal of prostate) and hysterectomy in women (removal of uterus/ovaries) can also weaken the pelvic floor and impact control of the bladder/bowels.</a:t>
            </a:r>
            <a:endParaRPr lang="en-CA" sz="1000" dirty="0"/>
          </a:p>
          <a:p>
            <a:endParaRPr lang="en-US" dirty="0"/>
          </a:p>
        </p:txBody>
      </p:sp>
    </p:spTree>
    <p:extLst>
      <p:ext uri="{BB962C8B-B14F-4D97-AF65-F5344CB8AC3E}">
        <p14:creationId xmlns:p14="http://schemas.microsoft.com/office/powerpoint/2010/main" val="3949120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5af7d939c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5af7d939c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0706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55af7d939c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55af7d939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100"/>
              </a:spcBef>
              <a:spcAft>
                <a:spcPts val="0"/>
              </a:spcAft>
              <a:buNone/>
            </a:pPr>
            <a:endParaRPr dirty="0"/>
          </a:p>
        </p:txBody>
      </p:sp>
    </p:spTree>
    <p:extLst>
      <p:ext uri="{BB962C8B-B14F-4D97-AF65-F5344CB8AC3E}">
        <p14:creationId xmlns:p14="http://schemas.microsoft.com/office/powerpoint/2010/main" val="360250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55af7d939c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55af7d939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100"/>
              </a:spcBef>
              <a:spcAft>
                <a:spcPts val="0"/>
              </a:spcAft>
              <a:buNone/>
            </a:pPr>
            <a:r>
              <a:rPr lang="en-CA" dirty="0"/>
              <a:t>WHAT DOES IT FEEL LIKE?</a:t>
            </a:r>
            <a:endParaRPr dirty="0"/>
          </a:p>
        </p:txBody>
      </p:sp>
    </p:spTree>
    <p:extLst>
      <p:ext uri="{BB962C8B-B14F-4D97-AF65-F5344CB8AC3E}">
        <p14:creationId xmlns:p14="http://schemas.microsoft.com/office/powerpoint/2010/main" val="3096573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5af7d939c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5af7d939c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100" b="0" i="0" u="none" strike="noStrike" dirty="0">
                <a:solidFill>
                  <a:srgbClr val="000000"/>
                </a:solidFill>
                <a:effectLst/>
                <a:latin typeface="Aptos Narrow" panose="020B0004020202020204" pitchFamily="34" charset="0"/>
              </a:rPr>
              <a:t>We are always very careful to manage client expectations especially when clients have other conditions. </a:t>
            </a:r>
          </a:p>
          <a:p>
            <a:r>
              <a:rPr lang="en-CA" sz="1100" b="0" i="0" u="none" strike="noStrike" dirty="0">
                <a:solidFill>
                  <a:srgbClr val="000000"/>
                </a:solidFill>
                <a:effectLst/>
                <a:latin typeface="Aptos Narrow" panose="020B0004020202020204" pitchFamily="34" charset="0"/>
              </a:rPr>
              <a:t>For clients with </a:t>
            </a:r>
            <a:r>
              <a:rPr lang="en-CA" b="1" dirty="0"/>
              <a:t>Neurological Conditions: </a:t>
            </a:r>
            <a:endParaRPr lang="en-CA" dirty="0"/>
          </a:p>
          <a:p>
            <a:pPr>
              <a:buFont typeface="Arial" panose="020B0604020202020204" pitchFamily="34" charset="0"/>
              <a:buChar char="•"/>
            </a:pPr>
            <a:r>
              <a:rPr lang="en-CA" dirty="0"/>
              <a:t>IF:             A client presents with a neurological condition (Stroke, Parkinson's, Multiple Sclerosis, spinal cord Injuries, or surgeries, or central nervous system tumors, etc.)  </a:t>
            </a:r>
          </a:p>
          <a:p>
            <a:pPr>
              <a:buFont typeface="Arial" panose="020B0604020202020204" pitchFamily="34" charset="0"/>
              <a:buChar char="•"/>
            </a:pPr>
            <a:r>
              <a:rPr lang="en-CA" dirty="0"/>
              <a:t>THEN:     They may not be the best candidate for treatment. While having a strong pelvic floor can help with leaks and urgency, if the issue is strictly neurological, treatment at UROSPOT will likely not help.  </a:t>
            </a:r>
          </a:p>
          <a:p>
            <a:pPr>
              <a:buFont typeface="Arial" panose="020B0604020202020204" pitchFamily="34" charset="0"/>
              <a:buChar char="•"/>
            </a:pPr>
            <a:r>
              <a:rPr lang="en-CA" dirty="0"/>
              <a:t>ACTION:     Manage expectations carefully.  We can help strengthen their pelvic floor as a “back up mechanism” but overall, they likely won’t see full benefit.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CA" sz="1100" b="0" i="0" u="none" strike="noStrike" dirty="0">
              <a:solidFill>
                <a:srgbClr val="000000"/>
              </a:solidFill>
              <a:effectLst/>
              <a:latin typeface="Aptos Narrow" panose="020B000402020202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3256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5af7d939c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5af7d939c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CA" sz="1100" b="0" i="0" u="none" strike="noStrike" dirty="0">
              <a:solidFill>
                <a:srgbClr val="000000"/>
              </a:solidFill>
              <a:effectLst/>
              <a:latin typeface="Aptos Narrow" panose="020B00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CA" sz="1100" b="0" i="0" u="none" strike="noStrike" dirty="0">
              <a:solidFill>
                <a:srgbClr val="000000"/>
              </a:solidFill>
              <a:effectLst/>
              <a:latin typeface="Aptos Narrow" panose="020B00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CA" sz="1100" b="0" i="0" u="none" strike="noStrike" dirty="0">
                <a:solidFill>
                  <a:srgbClr val="000000"/>
                </a:solidFill>
                <a:effectLst/>
                <a:latin typeface="Aptos Narrow" panose="020B0004020202020204" pitchFamily="34" charset="0"/>
              </a:rPr>
              <a:t>Locations and the number of Clients included in the data: London (6), Barrie (4), Oakville(3), Edmonton(2), Calgary (6), Ottawa(2), Whitby(1), and  Kitchener(4). </a:t>
            </a:r>
            <a:endParaRPr lang="en-CA" sz="1100" b="0" i="0" u="none" strike="noStrike" dirty="0">
              <a:solidFill>
                <a:srgbClr val="000000"/>
              </a:solidFill>
              <a:effectLst/>
              <a:latin typeface="-webkit-standard"/>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62386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5af7d939c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5af7d939c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CA" sz="1100" b="0" i="1" u="none" strike="noStrike" dirty="0">
                <a:solidFill>
                  <a:srgbClr val="000000"/>
                </a:solidFill>
                <a:effectLst/>
                <a:latin typeface="Aptos Narrow" panose="020B0004020202020204" pitchFamily="34" charset="0"/>
              </a:rPr>
              <a:t>Urinary Incontinence- 89%, Frequency- 86%, Stress Urinary Incontinence- 86%, Nocturia-79%, Incomplete Emptying- 71%, Sexual Dysfunction-25%, General Leaks- 25%, Bowel Incontinence- 29% and Prolapse- 21%.</a:t>
            </a:r>
            <a:endParaRPr lang="en-CA" sz="1100" b="0" i="0" u="none" strike="noStrike" dirty="0">
              <a:solidFill>
                <a:srgbClr val="000000"/>
              </a:solidFill>
              <a:effectLst/>
              <a:latin typeface="-webkit-standard"/>
            </a:endParaRPr>
          </a:p>
        </p:txBody>
      </p:sp>
    </p:spTree>
    <p:extLst>
      <p:ext uri="{BB962C8B-B14F-4D97-AF65-F5344CB8AC3E}">
        <p14:creationId xmlns:p14="http://schemas.microsoft.com/office/powerpoint/2010/main" val="60051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5af7d939c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5af7d939c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9603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80990" indent="-380990" defTabSz="1219170" fontAlgn="base">
              <a:buClr>
                <a:srgbClr val="000000"/>
              </a:buClr>
              <a:buFont typeface="Arial" panose="020B0604020202020204" pitchFamily="34" charset="0"/>
              <a:buChar char="•"/>
            </a:pPr>
            <a:r>
              <a:rPr lang="en-CA" sz="1100" kern="0" dirty="0">
                <a:solidFill>
                  <a:srgbClr val="000000"/>
                </a:solidFill>
                <a:latin typeface="Avenir Book" panose="02000503020000020003" pitchFamily="2" charset="0"/>
                <a:sym typeface="Arial"/>
              </a:rPr>
              <a:t>Explain who you are, your background, what you do now….but be sure to explain you are NOT a doctor</a:t>
            </a:r>
          </a:p>
          <a:p>
            <a:pPr marL="380990" indent="-380990" defTabSz="1219170" fontAlgn="base">
              <a:buClr>
                <a:srgbClr val="000000"/>
              </a:buClr>
              <a:buFont typeface="Arial" panose="020B0604020202020204" pitchFamily="34" charset="0"/>
              <a:buChar char="•"/>
            </a:pPr>
            <a:endParaRPr lang="en-CA" sz="1100" kern="0" dirty="0">
              <a:solidFill>
                <a:srgbClr val="000000"/>
              </a:solidFill>
              <a:latin typeface="Avenir Book" panose="02000503020000020003" pitchFamily="2" charset="0"/>
              <a:sym typeface="Arial"/>
            </a:endParaRPr>
          </a:p>
          <a:p>
            <a:pPr marL="380990" indent="-380990" defTabSz="1219170" fontAlgn="base">
              <a:buClr>
                <a:srgbClr val="000000"/>
              </a:buClr>
              <a:buFont typeface="Arial" panose="020B0604020202020204" pitchFamily="34" charset="0"/>
              <a:buChar char="•"/>
            </a:pPr>
            <a:r>
              <a:rPr lang="en-CA" sz="1100" kern="0" dirty="0">
                <a:solidFill>
                  <a:srgbClr val="000000"/>
                </a:solidFill>
                <a:latin typeface="Avenir Book" panose="02000503020000020003" pitchFamily="2" charset="0"/>
                <a:sym typeface="Arial"/>
              </a:rPr>
              <a:t>For ex:</a:t>
            </a:r>
          </a:p>
          <a:p>
            <a:pPr marL="380990" indent="-380990" defTabSz="1219170" fontAlgn="base">
              <a:buClr>
                <a:srgbClr val="000000"/>
              </a:buClr>
              <a:buFont typeface="Arial" panose="020B0604020202020204" pitchFamily="34" charset="0"/>
              <a:buChar char="•"/>
            </a:pPr>
            <a:r>
              <a:rPr lang="en-CA" sz="1100" kern="0" dirty="0">
                <a:solidFill>
                  <a:srgbClr val="000000"/>
                </a:solidFill>
                <a:latin typeface="Avenir Book" panose="02000503020000020003" pitchFamily="2" charset="0"/>
                <a:sym typeface="Arial"/>
              </a:rPr>
              <a:t>Spend a great deal of my career working with Doctors, Health Canada officials, healthcare organizations and association, and patient advocacy groups…..</a:t>
            </a:r>
          </a:p>
          <a:p>
            <a:pPr marL="380990" indent="-380990" defTabSz="1219170" fontAlgn="base">
              <a:buClr>
                <a:srgbClr val="000000"/>
              </a:buClr>
              <a:buFont typeface="Arial" panose="020B0604020202020204" pitchFamily="34" charset="0"/>
              <a:buChar char="•"/>
            </a:pPr>
            <a:r>
              <a:rPr lang="en-CA" sz="1100" kern="0" dirty="0">
                <a:solidFill>
                  <a:srgbClr val="000000"/>
                </a:solidFill>
                <a:latin typeface="Avenir Book" panose="02000503020000020003" pitchFamily="2" charset="0"/>
                <a:sym typeface="Arial"/>
              </a:rPr>
              <a:t>BUT I AM NOT A DOCTOR </a:t>
            </a:r>
          </a:p>
          <a:p>
            <a:pPr marL="380990" indent="-380990" defTabSz="1219170" fontAlgn="base">
              <a:buClr>
                <a:srgbClr val="000000"/>
              </a:buClr>
              <a:buFont typeface="Arial" panose="020B0604020202020204" pitchFamily="34" charset="0"/>
              <a:buChar char="•"/>
            </a:pPr>
            <a:r>
              <a:rPr lang="en-CA" sz="1100" kern="0" dirty="0">
                <a:solidFill>
                  <a:srgbClr val="000000"/>
                </a:solidFill>
                <a:latin typeface="Avenir Book" panose="02000503020000020003" pitchFamily="2" charset="0"/>
                <a:sym typeface="Arial"/>
              </a:rPr>
              <a:t>I’m speaking to you as a very experienced healthcare executive and I am a woman who educated myself and surrounded myself with experts in this field</a:t>
            </a:r>
          </a:p>
          <a:p>
            <a:endParaRPr lang="en-US" dirty="0"/>
          </a:p>
        </p:txBody>
      </p:sp>
    </p:spTree>
    <p:extLst>
      <p:ext uri="{BB962C8B-B14F-4D97-AF65-F5344CB8AC3E}">
        <p14:creationId xmlns:p14="http://schemas.microsoft.com/office/powerpoint/2010/main" val="1594607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5af7d939c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5af7d939c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6115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5af7d939c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5af7d939c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4D4D4D"/>
                </a:solidFill>
                <a:highlight>
                  <a:srgbClr val="FFFFFF"/>
                </a:highlight>
              </a:rPr>
              <a:t>Dr. Badalian believes the BTL EMSella, which arrived on the scene after the study referenced above, is the future, with its high effectiveness rating and the fact that it could eliminate both the high cost of surgery and recovery time for the patient.</a:t>
            </a:r>
            <a:endParaRPr dirty="0"/>
          </a:p>
        </p:txBody>
      </p:sp>
    </p:spTree>
    <p:extLst>
      <p:ext uri="{BB962C8B-B14F-4D97-AF65-F5344CB8AC3E}">
        <p14:creationId xmlns:p14="http://schemas.microsoft.com/office/powerpoint/2010/main" val="1029890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5af7d939c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5af7d939c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1209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5af7d939c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5af7d939c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What makes UROSPOT different?</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We combine the best in technology with world class pelvic health education and health coaching to improve quality of life.</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And we do ALL of this while you remain fully clothed.</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We have treated over 12000 clients across all our locations.</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We also have an intradisciplinary team of nurses, pelvic health physiotherapists, OBGYN Medical Director  - together we offer modern physiotherapy that can be partially covered by benefits.</a:t>
            </a:r>
            <a:endParaRPr dirty="0"/>
          </a:p>
        </p:txBody>
      </p:sp>
    </p:spTree>
    <p:extLst>
      <p:ext uri="{BB962C8B-B14F-4D97-AF65-F5344CB8AC3E}">
        <p14:creationId xmlns:p14="http://schemas.microsoft.com/office/powerpoint/2010/main" val="916255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5af7d939c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5af7d939c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WITH HEALTH CARE PROFESSIONALS</a:t>
            </a:r>
            <a:endParaRPr dirty="0"/>
          </a:p>
        </p:txBody>
      </p:sp>
    </p:spTree>
    <p:extLst>
      <p:ext uri="{BB962C8B-B14F-4D97-AF65-F5344CB8AC3E}">
        <p14:creationId xmlns:p14="http://schemas.microsoft.com/office/powerpoint/2010/main" val="1624544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5af7d93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5af7d93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mtClean="0"/>
              <a:t>Questions</a:t>
            </a:r>
            <a:endParaRPr dirty="0"/>
          </a:p>
        </p:txBody>
      </p:sp>
    </p:spTree>
    <p:extLst>
      <p:ext uri="{BB962C8B-B14F-4D97-AF65-F5344CB8AC3E}">
        <p14:creationId xmlns:p14="http://schemas.microsoft.com/office/powerpoint/2010/main" val="1550212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defTabSz="1219170" fontAlgn="base">
              <a:buClr>
                <a:srgbClr val="000000"/>
              </a:buClr>
              <a:buFont typeface="Arial" panose="020B0604020202020204" pitchFamily="34" charset="0"/>
              <a:buChar char="•"/>
            </a:pPr>
            <a:endParaRPr lang="en-CA" kern="0" dirty="0">
              <a:solidFill>
                <a:srgbClr val="000000"/>
              </a:solidFill>
              <a:latin typeface="Avenir Book" panose="02000503020000020003" pitchFamily="2" charset="0"/>
              <a:sym typeface="Arial"/>
            </a:endParaRPr>
          </a:p>
        </p:txBody>
      </p:sp>
    </p:spTree>
    <p:extLst>
      <p:ext uri="{BB962C8B-B14F-4D97-AF65-F5344CB8AC3E}">
        <p14:creationId xmlns:p14="http://schemas.microsoft.com/office/powerpoint/2010/main" val="4104434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defTabSz="1219170" fontAlgn="base">
              <a:buClr>
                <a:srgbClr val="000000"/>
              </a:buClr>
              <a:buFont typeface="Arial" panose="020B0604020202020204" pitchFamily="34" charset="0"/>
              <a:buChar char="•"/>
            </a:pPr>
            <a:r>
              <a:rPr lang="en-CA" kern="0" dirty="0">
                <a:solidFill>
                  <a:srgbClr val="000000"/>
                </a:solidFill>
                <a:latin typeface="Avenir Book" panose="02000503020000020003" pitchFamily="2" charset="0"/>
                <a:sym typeface="Arial"/>
              </a:rPr>
              <a:t>The founder had many conversations with medical professionals about why there isn’t a simple and effective solutions for bladder leaks.</a:t>
            </a:r>
          </a:p>
          <a:p>
            <a:pPr marL="342900" indent="-342900" defTabSz="1219170" fontAlgn="base">
              <a:buClr>
                <a:srgbClr val="000000"/>
              </a:buClr>
              <a:buFont typeface="Arial" panose="020B0604020202020204" pitchFamily="34" charset="0"/>
              <a:buChar char="•"/>
            </a:pPr>
            <a:r>
              <a:rPr lang="en-CA" kern="0" dirty="0">
                <a:solidFill>
                  <a:srgbClr val="000000"/>
                </a:solidFill>
                <a:latin typeface="Avenir Book" panose="02000503020000020003" pitchFamily="2" charset="0"/>
                <a:sym typeface="Arial"/>
              </a:rPr>
              <a:t>She started noticing this problem at 32.  She had had 2 babies by age 25…and it started with trying to jump on a trampoline and realizing NOPE!  Then it just gradually got worse.  Preparing to sneeze or cough.  Had pneumonia once and the leaks with coughing were worse than the pneumonia symptoms.  Running through airports (which she did all the time with my career). She had to stop doing high intensity workouts, and her biggest love is tennis….coming home near tears because it was just becoming such a frustration when she tried to play.  “I think I have to give up tennis??”</a:t>
            </a:r>
          </a:p>
          <a:p>
            <a:pPr marL="342900" indent="-342900" defTabSz="1219170" fontAlgn="base">
              <a:buClr>
                <a:srgbClr val="000000"/>
              </a:buClr>
              <a:buFont typeface="Arial" panose="020B0604020202020204" pitchFamily="34" charset="0"/>
              <a:buChar char="•"/>
            </a:pPr>
            <a:r>
              <a:rPr lang="en-CA" kern="0" dirty="0">
                <a:solidFill>
                  <a:srgbClr val="000000"/>
                </a:solidFill>
                <a:latin typeface="Avenir Book" panose="02000503020000020003" pitchFamily="2" charset="0"/>
                <a:sym typeface="Arial"/>
              </a:rPr>
              <a:t>Refused to accept that “this was just how it was going to be” –  the feminist in me would kick in…I kept saying that if men peed their pants every time they worked out, shot a hockey puck, threw a football, every time they laughed, or coughed or sneezed…..this would have been solved 50 years ago. </a:t>
            </a:r>
          </a:p>
          <a:p>
            <a:pPr marL="342900" indent="-342900" defTabSz="1219170" fontAlgn="base">
              <a:buClr>
                <a:srgbClr val="000000"/>
              </a:buClr>
              <a:buFont typeface="Arial" panose="020B0604020202020204" pitchFamily="34" charset="0"/>
              <a:buChar char="•"/>
            </a:pPr>
            <a:r>
              <a:rPr lang="en-CA" kern="0" dirty="0">
                <a:solidFill>
                  <a:srgbClr val="000000"/>
                </a:solidFill>
                <a:latin typeface="Avenir Book" panose="02000503020000020003" pitchFamily="2" charset="0"/>
                <a:sym typeface="Arial"/>
              </a:rPr>
              <a:t>It was 2019 and there just had to be a better answer for women….so she went looking for a solution (using my healthcare background)– and found it.</a:t>
            </a:r>
          </a:p>
          <a:p>
            <a:pPr marL="914400" lvl="1" indent="-457200" defTabSz="1219170" fontAlgn="base">
              <a:buFont typeface="+mj-lt"/>
              <a:buAutoNum type="arabicPeriod"/>
            </a:pPr>
            <a:endParaRPr lang="en-CA" sz="1867" dirty="0">
              <a:solidFill>
                <a:srgbClr val="000000"/>
              </a:solidFill>
              <a:latin typeface="Avenir Book" panose="02000503020000020003" pitchFamily="2" charset="0"/>
            </a:endParaRPr>
          </a:p>
          <a:p>
            <a:pPr marL="914400" lvl="1" indent="-457200" defTabSz="1219170" fontAlgn="base">
              <a:buFont typeface="+mj-lt"/>
              <a:buAutoNum type="arabicPeriod"/>
            </a:pPr>
            <a:endParaRPr lang="en-CA" sz="1867" dirty="0">
              <a:solidFill>
                <a:srgbClr val="000000"/>
              </a:solidFill>
              <a:latin typeface="Avenir Book" panose="02000503020000020003" pitchFamily="2" charset="0"/>
            </a:endParaRPr>
          </a:p>
          <a:p>
            <a:pPr marL="914400" lvl="1" indent="-457200" defTabSz="1219170" fontAlgn="base">
              <a:buFont typeface="+mj-lt"/>
              <a:buAutoNum type="arabicPeriod"/>
            </a:pPr>
            <a:r>
              <a:rPr lang="en-CA" sz="1867" dirty="0">
                <a:solidFill>
                  <a:srgbClr val="000000"/>
                </a:solidFill>
                <a:latin typeface="Avenir Book" panose="02000503020000020003" pitchFamily="2" charset="0"/>
              </a:rPr>
              <a:t>We saw a major gap in the market….so many women (and men) suffering with this….and a very limited offering of “solutions”….all of which were invasive – your clothes are off, someone is touching you and there are hands or instruments going inside you.  I just knew there were women like me who wanted an easier, faster and more effective solution.</a:t>
            </a:r>
          </a:p>
          <a:p>
            <a:pPr marL="914400" lvl="1" indent="-457200" defTabSz="1219170" fontAlgn="base">
              <a:buFont typeface="+mj-lt"/>
              <a:buAutoNum type="arabicPeriod"/>
            </a:pPr>
            <a:r>
              <a:rPr lang="en-CA" sz="1867" dirty="0">
                <a:solidFill>
                  <a:srgbClr val="000000"/>
                </a:solidFill>
                <a:latin typeface="Avenir Book" panose="02000503020000020003" pitchFamily="2" charset="0"/>
              </a:rPr>
              <a:t>People eager to take control of their health – strong desire to remain independent longer</a:t>
            </a:r>
          </a:p>
          <a:p>
            <a:pPr marL="914400" lvl="1" indent="-457200" defTabSz="1219170" fontAlgn="base">
              <a:buFont typeface="+mj-lt"/>
              <a:buAutoNum type="arabicPeriod"/>
            </a:pPr>
            <a:r>
              <a:rPr lang="en-CA" sz="1867" dirty="0">
                <a:solidFill>
                  <a:srgbClr val="000000"/>
                </a:solidFill>
                <a:latin typeface="Avenir Book" panose="02000503020000020003" pitchFamily="2" charset="0"/>
              </a:rPr>
              <a:t>Female empowerment – women saying enough! We deserve better…and in healthcare women have been woefully underserved in every aspect of our wellness</a:t>
            </a:r>
          </a:p>
          <a:p>
            <a:pPr marL="914400" lvl="1" indent="-457200" defTabSz="1219170" fontAlgn="base">
              <a:buFont typeface="+mj-lt"/>
              <a:buAutoNum type="arabicPeriod"/>
            </a:pPr>
            <a:r>
              <a:rPr lang="en-CA" sz="1867" dirty="0" err="1">
                <a:solidFill>
                  <a:srgbClr val="000000"/>
                </a:solidFill>
                <a:latin typeface="Avenir Book" panose="02000503020000020003" pitchFamily="2" charset="0"/>
              </a:rPr>
              <a:t>Femtech</a:t>
            </a:r>
            <a:r>
              <a:rPr lang="en-CA" sz="1867" dirty="0">
                <a:solidFill>
                  <a:srgbClr val="000000"/>
                </a:solidFill>
                <a:latin typeface="Avenir Book" panose="02000503020000020003" pitchFamily="2" charset="0"/>
              </a:rPr>
              <a:t> – by women, for women</a:t>
            </a:r>
          </a:p>
        </p:txBody>
      </p:sp>
    </p:spTree>
    <p:extLst>
      <p:ext uri="{BB962C8B-B14F-4D97-AF65-F5344CB8AC3E}">
        <p14:creationId xmlns:p14="http://schemas.microsoft.com/office/powerpoint/2010/main" val="3427584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realized that people in Canada and the US had access to in incredible innovation that was approved by Health Canada and the FDA.</a:t>
            </a:r>
          </a:p>
          <a:p>
            <a:r>
              <a:rPr lang="en-US" dirty="0"/>
              <a:t>By combining this technology with world class education and health coaching we knew we could change how pelvic health is treated for the better.</a:t>
            </a:r>
          </a:p>
        </p:txBody>
      </p:sp>
    </p:spTree>
    <p:extLst>
      <p:ext uri="{BB962C8B-B14F-4D97-AF65-F5344CB8AC3E}">
        <p14:creationId xmlns:p14="http://schemas.microsoft.com/office/powerpoint/2010/main" val="1794207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55af7d939c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55af7d939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STRESS – jumping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URGE – what might someone do to decrease trips to the washroom?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519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55af7d939c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55af7d939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100"/>
              </a:spcBef>
              <a:spcAft>
                <a:spcPts val="0"/>
              </a:spcAft>
              <a:buNone/>
            </a:pPr>
            <a:endParaRPr dirty="0"/>
          </a:p>
        </p:txBody>
      </p:sp>
    </p:spTree>
    <p:extLst>
      <p:ext uri="{BB962C8B-B14F-4D97-AF65-F5344CB8AC3E}">
        <p14:creationId xmlns:p14="http://schemas.microsoft.com/office/powerpoint/2010/main" val="1881714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55af7d939c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55af7d939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100"/>
              </a:spcBef>
              <a:spcAft>
                <a:spcPts val="0"/>
              </a:spcAft>
              <a:buNone/>
            </a:pPr>
            <a:r>
              <a:rPr lang="en-CA" dirty="0"/>
              <a:t>Nearly 75% of men have incontinence after prostate surgery</a:t>
            </a:r>
          </a:p>
          <a:p>
            <a:pPr marL="0" lvl="0" indent="0" algn="l" rtl="0">
              <a:spcBef>
                <a:spcPts val="1100"/>
              </a:spcBef>
              <a:spcAft>
                <a:spcPts val="0"/>
              </a:spcAft>
              <a:buNone/>
            </a:pPr>
            <a:r>
              <a:rPr lang="en-CA" dirty="0"/>
              <a:t>This rate drops with each passing month – 6 months still 14%</a:t>
            </a:r>
          </a:p>
          <a:p>
            <a:pPr marL="0" lvl="0" indent="0" algn="l" rtl="0">
              <a:spcBef>
                <a:spcPts val="1100"/>
              </a:spcBef>
              <a:spcAft>
                <a:spcPts val="0"/>
              </a:spcAft>
              <a:buNone/>
            </a:pPr>
            <a:endParaRPr lang="en-CA" dirty="0"/>
          </a:p>
          <a:p>
            <a:pPr marL="0" lvl="0" indent="0" algn="l" rtl="0">
              <a:spcBef>
                <a:spcPts val="1100"/>
              </a:spcBef>
              <a:spcAft>
                <a:spcPts val="0"/>
              </a:spcAft>
              <a:buNone/>
            </a:pPr>
            <a:r>
              <a:rPr lang="en-CA" dirty="0"/>
              <a:t>Invasive treatment for incontinence must wait at least one year post prostatectomy.</a:t>
            </a:r>
          </a:p>
          <a:p>
            <a:pPr marL="0" lvl="0" indent="0" algn="l" rtl="0">
              <a:spcBef>
                <a:spcPts val="1100"/>
              </a:spcBef>
              <a:spcAft>
                <a:spcPts val="0"/>
              </a:spcAft>
              <a:buNone/>
            </a:pPr>
            <a:endParaRPr lang="en-CA" dirty="0"/>
          </a:p>
          <a:p>
            <a:pPr marL="0" lvl="0" indent="0" algn="l" rtl="0">
              <a:spcBef>
                <a:spcPts val="1100"/>
              </a:spcBef>
              <a:spcAft>
                <a:spcPts val="0"/>
              </a:spcAft>
              <a:buNone/>
            </a:pPr>
            <a:r>
              <a:rPr lang="en-CA" dirty="0"/>
              <a:t>Sexual dysfunction post prostatectomy – 18 months post surgery 60% still experiencing ED</a:t>
            </a:r>
          </a:p>
          <a:p>
            <a:pPr marL="0" lvl="0" indent="0" algn="l" rtl="0">
              <a:spcBef>
                <a:spcPts val="1100"/>
              </a:spcBef>
              <a:spcAft>
                <a:spcPts val="0"/>
              </a:spcAft>
              <a:buNone/>
            </a:pPr>
            <a:endParaRPr lang="en-CA" dirty="0"/>
          </a:p>
        </p:txBody>
      </p:sp>
    </p:spTree>
    <p:extLst>
      <p:ext uri="{BB962C8B-B14F-4D97-AF65-F5344CB8AC3E}">
        <p14:creationId xmlns:p14="http://schemas.microsoft.com/office/powerpoint/2010/main" val="1954348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46% of women give up exercise</a:t>
            </a:r>
          </a:p>
          <a:p>
            <a:endParaRPr lang="en-US" dirty="0"/>
          </a:p>
        </p:txBody>
      </p:sp>
    </p:spTree>
    <p:extLst>
      <p:ext uri="{BB962C8B-B14F-4D97-AF65-F5344CB8AC3E}">
        <p14:creationId xmlns:p14="http://schemas.microsoft.com/office/powerpoint/2010/main" val="3958529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mailto:rose@urospot.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p:cNvGrpSpPr/>
        <p:nvPr/>
      </p:nvGrpSpPr>
      <p:grpSpPr>
        <a:xfrm>
          <a:off x="0" y="0"/>
          <a:ext cx="0" cy="0"/>
          <a:chOff x="0" y="0"/>
          <a:chExt cx="0" cy="0"/>
        </a:xfrm>
      </p:grpSpPr>
      <p:pic>
        <p:nvPicPr>
          <p:cNvPr id="4" name="Picture 3">
            <a:extLst>
              <a:ext uri="{FF2B5EF4-FFF2-40B4-BE49-F238E27FC236}">
                <a16:creationId xmlns:a16="http://schemas.microsoft.com/office/drawing/2014/main" xmlns="" id="{035F4280-0A84-6D4C-8293-D53084882D84}"/>
              </a:ext>
            </a:extLst>
          </p:cNvPr>
          <p:cNvPicPr>
            <a:picLocks noChangeAspect="1"/>
          </p:cNvPicPr>
          <p:nvPr/>
        </p:nvPicPr>
        <p:blipFill>
          <a:blip r:embed="rId3"/>
          <a:stretch>
            <a:fillRect/>
          </a:stretch>
        </p:blipFill>
        <p:spPr>
          <a:xfrm>
            <a:off x="-1643228" y="553925"/>
            <a:ext cx="11912083" cy="3875668"/>
          </a:xfrm>
          <a:prstGeom prst="rect">
            <a:avLst/>
          </a:prstGeom>
        </p:spPr>
      </p:pic>
    </p:spTree>
  </p:cSld>
  <p:clrMapOvr>
    <a:masterClrMapping/>
  </p:clrMapOvr>
  <p:transition spd="slow" advClick="0" advTm="7000">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F84D6F3D-A91B-0649-B7B4-79112C9356E6}"/>
              </a:ext>
            </a:extLst>
          </p:cNvPr>
          <p:cNvSpPr txBox="1"/>
          <p:nvPr/>
        </p:nvSpPr>
        <p:spPr>
          <a:xfrm>
            <a:off x="1617785" y="884617"/>
            <a:ext cx="5514535" cy="17620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b="1" i="0" u="none" strike="noStrike" kern="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sym typeface="Arial"/>
              </a:rPr>
              <a:t>WHO SUPPORTS PFMT AS FIRST LINE TREATMENT</a:t>
            </a:r>
            <a:r>
              <a:rPr kumimoji="0" lang="en-CA" sz="1200" b="1" i="0" u="none" strike="noStrike" kern="0" cap="none" spc="0" normalizeH="0" baseline="0" noProof="0" dirty="0">
                <a:ln>
                  <a:noFill/>
                </a:ln>
                <a:solidFill>
                  <a:schemeClr val="tx1"/>
                </a:solidFill>
                <a:effectLst/>
                <a:uLnTx/>
                <a:uFillTx/>
                <a:latin typeface="Avenir Black" panose="02000503020000020003" pitchFamily="2" charset="0"/>
                <a:ea typeface="Tahoma" panose="020B0604030504040204" pitchFamily="34" charset="0"/>
                <a:cs typeface="Tahoma" panose="020B060403050404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050" b="1" i="0" u="none" strike="noStrike" kern="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3000" b="0" i="0" u="none" strike="noStrike" kern="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700" b="0" i="0" u="none" strike="noStrike" kern="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Arial"/>
              </a:rPr>
              <a:t/>
            </a:r>
            <a:br>
              <a:rPr kumimoji="0" lang="en-CA" sz="2700" b="0" i="0" u="none" strike="noStrike" kern="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Arial"/>
              </a:rPr>
            </a:br>
            <a:r>
              <a:rPr kumimoji="0" lang="en-CA" sz="2700" b="0" i="0" u="none" strike="noStrike" kern="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endParaRPr kumimoji="0" lang="en-CA" sz="1200" b="0" i="0" u="none" strike="noStrike" kern="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3" name="Google Shape;70;p15">
            <a:extLst>
              <a:ext uri="{FF2B5EF4-FFF2-40B4-BE49-F238E27FC236}">
                <a16:creationId xmlns:a16="http://schemas.microsoft.com/office/drawing/2014/main" xmlns="" id="{AEE78756-5B7D-DE41-848B-A5438ECA0130}"/>
              </a:ext>
            </a:extLst>
          </p:cNvPr>
          <p:cNvSpPr txBox="1">
            <a:spLocks/>
          </p:cNvSpPr>
          <p:nvPr/>
        </p:nvSpPr>
        <p:spPr>
          <a:xfrm>
            <a:off x="1031444" y="1527432"/>
            <a:ext cx="6902551" cy="25361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114300" lvl="0" indent="0">
              <a:buSzPts val="1800"/>
            </a:pPr>
            <a:r>
              <a:rPr lang="en-CA" sz="1800" b="1" dirty="0">
                <a:solidFill>
                  <a:schemeClr val="tx1"/>
                </a:solidFill>
                <a:latin typeface="Arial Rounded MT Bold" panose="020F0704030504030204" pitchFamily="34" charset="0"/>
              </a:rPr>
              <a:t>The Canadian Urological Association’s evidence based treatment guidelines for adult incontinence state pelvic floor muscle strengthening should be offered as a </a:t>
            </a:r>
          </a:p>
          <a:p>
            <a:pPr marL="114300" lvl="0" indent="0">
              <a:buSzPts val="1800"/>
            </a:pPr>
            <a:r>
              <a:rPr lang="en-CA" sz="1800" b="1" dirty="0">
                <a:solidFill>
                  <a:schemeClr val="tx1"/>
                </a:solidFill>
                <a:latin typeface="Arial Rounded MT Bold" panose="020F0704030504030204" pitchFamily="34" charset="0"/>
              </a:rPr>
              <a:t>first line therapy for SUI, UUI and MUI.</a:t>
            </a:r>
          </a:p>
          <a:p>
            <a:pPr lvl="0" indent="0">
              <a:spcBef>
                <a:spcPts val="1600"/>
              </a:spcBef>
            </a:pPr>
            <a:endParaRPr lang="en-CA" sz="1800" b="1" dirty="0">
              <a:solidFill>
                <a:schemeClr val="tx1"/>
              </a:solidFill>
              <a:latin typeface="Arial Rounded MT Bold" panose="020F0704030504030204" pitchFamily="34" charset="0"/>
            </a:endParaRPr>
          </a:p>
          <a:p>
            <a:pPr marL="114300" lvl="0" indent="0">
              <a:spcBef>
                <a:spcPts val="1600"/>
              </a:spcBef>
              <a:buSzPts val="1800"/>
            </a:pPr>
            <a:r>
              <a:rPr lang="en-CA" sz="1800" b="1" dirty="0">
                <a:solidFill>
                  <a:schemeClr val="tx1"/>
                </a:solidFill>
                <a:latin typeface="Arial Rounded MT Bold" panose="020F0704030504030204" pitchFamily="34" charset="0"/>
              </a:rPr>
              <a:t>AHCPR, ACOG, AUA all advocate pelvic floor strengthening as first line treatment for Stress/Urge incontinence.</a:t>
            </a:r>
          </a:p>
          <a:p>
            <a:pPr marL="0" marR="0" lvl="0" indent="0" defTabSz="914400" rtl="0" eaLnBrk="1" fontAlgn="auto" latinLnBrk="0" hangingPunct="1">
              <a:lnSpc>
                <a:spcPct val="100000"/>
              </a:lnSpc>
              <a:spcBef>
                <a:spcPts val="0"/>
              </a:spcBef>
              <a:spcAft>
                <a:spcPts val="0"/>
              </a:spcAft>
              <a:buClr>
                <a:srgbClr val="595959"/>
              </a:buClr>
              <a:buSzPts val="2800"/>
              <a:tabLst/>
              <a:defRPr/>
            </a:pPr>
            <a:endParaRPr kumimoji="0" lang="en-CA" sz="1800" b="1" u="none" strike="noStrike" kern="0" cap="none" spc="0" normalizeH="0" baseline="0" noProof="0" dirty="0">
              <a:ln>
                <a:noFill/>
              </a:ln>
              <a:solidFill>
                <a:schemeClr val="tx1"/>
              </a:solidFill>
              <a:effectLst/>
              <a:uLnTx/>
              <a:uFillTx/>
              <a:latin typeface="Avenir Black" panose="02000503020000020003" pitchFamily="2" charset="0"/>
              <a:sym typeface="Arial"/>
            </a:endParaRPr>
          </a:p>
          <a:p>
            <a:pPr marL="0" marR="0" lvl="0" indent="0" defTabSz="914400" rtl="0" eaLnBrk="1" fontAlgn="auto" latinLnBrk="0" hangingPunct="1">
              <a:lnSpc>
                <a:spcPct val="100000"/>
              </a:lnSpc>
              <a:spcBef>
                <a:spcPts val="1600"/>
              </a:spcBef>
              <a:spcAft>
                <a:spcPts val="1600"/>
              </a:spcAft>
              <a:buClr>
                <a:srgbClr val="595959"/>
              </a:buClr>
              <a:buSzPts val="2800"/>
              <a:tabLst/>
              <a:defRPr/>
            </a:pPr>
            <a:endParaRPr kumimoji="0" lang="en-CA" sz="1800" b="1" u="none" strike="noStrike" kern="0" cap="none" spc="0" normalizeH="0" baseline="0" noProof="0" dirty="0">
              <a:ln>
                <a:noFill/>
              </a:ln>
              <a:solidFill>
                <a:schemeClr val="tx1"/>
              </a:solidFill>
              <a:effectLst/>
              <a:uLnTx/>
              <a:uFillTx/>
              <a:latin typeface="Avenir Black" panose="02000503020000020003" pitchFamily="2" charset="0"/>
              <a:sym typeface="Arial"/>
            </a:endParaRPr>
          </a:p>
        </p:txBody>
      </p:sp>
      <p:cxnSp>
        <p:nvCxnSpPr>
          <p:cNvPr id="9" name="Straight Connector 8">
            <a:extLst>
              <a:ext uri="{FF2B5EF4-FFF2-40B4-BE49-F238E27FC236}">
                <a16:creationId xmlns:a16="http://schemas.microsoft.com/office/drawing/2014/main" xmlns="" id="{D5D893AE-70B0-EB45-B4F6-123674AF114B}"/>
              </a:ext>
            </a:extLst>
          </p:cNvPr>
          <p:cNvCxnSpPr/>
          <p:nvPr/>
        </p:nvCxnSpPr>
        <p:spPr>
          <a:xfrm>
            <a:off x="4011453" y="1465920"/>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F5433C47-50D1-294B-8C10-67F190FCA2C4}"/>
              </a:ext>
            </a:extLst>
          </p:cNvPr>
          <p:cNvSpPr/>
          <p:nvPr/>
        </p:nvSpPr>
        <p:spPr>
          <a:xfrm>
            <a:off x="817581" y="560286"/>
            <a:ext cx="7508838" cy="3711387"/>
          </a:xfrm>
          <a:prstGeom prst="rect">
            <a:avLst/>
          </a:prstGeom>
          <a:noFill/>
          <a:ln>
            <a:solidFill>
              <a:srgbClr val="E59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Google Shape;148;p23">
            <a:extLst>
              <a:ext uri="{FF2B5EF4-FFF2-40B4-BE49-F238E27FC236}">
                <a16:creationId xmlns:a16="http://schemas.microsoft.com/office/drawing/2014/main" xmlns="" id="{3C14A431-5FD2-2F45-B641-FCD15EB4D3EF}"/>
              </a:ext>
            </a:extLst>
          </p:cNvPr>
          <p:cNvSpPr txBox="1"/>
          <p:nvPr/>
        </p:nvSpPr>
        <p:spPr>
          <a:xfrm>
            <a:off x="58770" y="4620026"/>
            <a:ext cx="8847900" cy="59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dirty="0">
                <a:solidFill>
                  <a:schemeClr val="bg1">
                    <a:lumMod val="50000"/>
                  </a:schemeClr>
                </a:solidFill>
              </a:rPr>
              <a:t>SUI: Stress urinary incontinence, UUI: urge urinary incontinence, MUI: mixed urinary incontinence</a:t>
            </a:r>
            <a:endParaRPr sz="800" dirty="0">
              <a:solidFill>
                <a:schemeClr val="bg1">
                  <a:lumMod val="50000"/>
                </a:schemeClr>
              </a:solidFill>
            </a:endParaRPr>
          </a:p>
          <a:p>
            <a:pPr marL="0" lvl="0" indent="0" algn="ctr" rtl="0">
              <a:spcBef>
                <a:spcPts val="0"/>
              </a:spcBef>
              <a:spcAft>
                <a:spcPts val="0"/>
              </a:spcAft>
              <a:buNone/>
            </a:pPr>
            <a:r>
              <a:rPr lang="en" sz="800" dirty="0">
                <a:solidFill>
                  <a:schemeClr val="bg1">
                    <a:lumMod val="50000"/>
                  </a:schemeClr>
                </a:solidFill>
              </a:rPr>
              <a:t>AHCPR: Agency for Healthcare Research and Quality. ACOG: American College for Obstetrics and Gynecology. AUA: American Urological Association</a:t>
            </a:r>
            <a:endParaRPr sz="800" dirty="0">
              <a:solidFill>
                <a:schemeClr val="bg1">
                  <a:lumMod val="50000"/>
                </a:schemeClr>
              </a:solidFill>
            </a:endParaRPr>
          </a:p>
        </p:txBody>
      </p:sp>
    </p:spTree>
    <p:extLst>
      <p:ext uri="{BB962C8B-B14F-4D97-AF65-F5344CB8AC3E}">
        <p14:creationId xmlns:p14="http://schemas.microsoft.com/office/powerpoint/2010/main" val="3497149882"/>
      </p:ext>
    </p:extLst>
  </p:cSld>
  <p:clrMapOvr>
    <a:masterClrMapping/>
  </p:clrMapOvr>
  <mc:AlternateContent xmlns:mc="http://schemas.openxmlformats.org/markup-compatibility/2006">
    <mc:Choice xmlns:p14="http://schemas.microsoft.com/office/powerpoint/2010/main" Requires="p14">
      <p:transition spd="slow" p14:dur="2000" advClick="0" advTm="121000"/>
    </mc:Choice>
    <mc:Fallback>
      <p:transition spd="slow" advClick="0" advTm="12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613F9BC-459D-3247-805B-DFBA8CAF8163}"/>
              </a:ext>
            </a:extLst>
          </p:cNvPr>
          <p:cNvSpPr txBox="1"/>
          <p:nvPr/>
        </p:nvSpPr>
        <p:spPr>
          <a:xfrm>
            <a:off x="2608053" y="244350"/>
            <a:ext cx="3484790" cy="861774"/>
          </a:xfrm>
          <a:prstGeom prst="rect">
            <a:avLst/>
          </a:prstGeom>
          <a:noFill/>
        </p:spPr>
        <p:txBody>
          <a:bodyPr wrap="square" rtlCol="0">
            <a:spAutoFit/>
          </a:bodyPr>
          <a:lstStyle/>
          <a:p>
            <a:pPr algn="ctr"/>
            <a:r>
              <a:rPr lang="en-CA" b="1" dirty="0">
                <a:solidFill>
                  <a:schemeClr val="tx1"/>
                </a:solidFill>
                <a:latin typeface="Arial" panose="020B0604020202020204" pitchFamily="34" charset="0"/>
                <a:ea typeface="Tahoma" panose="020B0604030504040204" pitchFamily="34" charset="0"/>
                <a:cs typeface="Arial" panose="020B0604020202020204" pitchFamily="34" charset="0"/>
              </a:rPr>
              <a:t>ROLE OF YOUR PELVIC FLOOR</a:t>
            </a: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9" name="Straight Connector 8">
            <a:extLst>
              <a:ext uri="{FF2B5EF4-FFF2-40B4-BE49-F238E27FC236}">
                <a16:creationId xmlns:a16="http://schemas.microsoft.com/office/drawing/2014/main" xmlns="" id="{8F802D2F-5433-404A-B525-17001E4B31FF}"/>
              </a:ext>
            </a:extLst>
          </p:cNvPr>
          <p:cNvCxnSpPr/>
          <p:nvPr/>
        </p:nvCxnSpPr>
        <p:spPr>
          <a:xfrm>
            <a:off x="3898054" y="665117"/>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E1E593E-B2FF-5E47-9C62-86DB9B108645}"/>
              </a:ext>
            </a:extLst>
          </p:cNvPr>
          <p:cNvSpPr/>
          <p:nvPr/>
        </p:nvSpPr>
        <p:spPr>
          <a:xfrm>
            <a:off x="433863" y="917360"/>
            <a:ext cx="8426358" cy="3933081"/>
          </a:xfrm>
          <a:prstGeom prst="rect">
            <a:avLst/>
          </a:prstGeom>
          <a:solidFill>
            <a:srgbClr val="E59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fontAlgn="base">
              <a:buFont typeface="+mj-lt"/>
              <a:buAutoNum type="arabicPeriod"/>
            </a:pPr>
            <a:r>
              <a:rPr lang="en-CA" sz="2800" dirty="0">
                <a:solidFill>
                  <a:schemeClr val="tx1"/>
                </a:solidFill>
                <a:latin typeface="Arial Rounded MT Bold" panose="020F0704030504030204" pitchFamily="34" charset="0"/>
              </a:rPr>
              <a:t>Base of your core</a:t>
            </a:r>
          </a:p>
          <a:p>
            <a:pPr marL="914400" indent="-914400" fontAlgn="base">
              <a:buFont typeface="+mj-lt"/>
              <a:buAutoNum type="arabicPeriod"/>
            </a:pPr>
            <a:r>
              <a:rPr lang="en-CA" sz="2800" dirty="0">
                <a:solidFill>
                  <a:schemeClr val="tx1"/>
                </a:solidFill>
                <a:latin typeface="Arial Rounded MT Bold" panose="020F0704030504030204" pitchFamily="34" charset="0"/>
              </a:rPr>
              <a:t>Shelf – supporting internal organs</a:t>
            </a:r>
          </a:p>
          <a:p>
            <a:pPr marL="914400" indent="-914400" fontAlgn="base">
              <a:buFont typeface="+mj-lt"/>
              <a:buAutoNum type="arabicPeriod"/>
            </a:pPr>
            <a:r>
              <a:rPr lang="en-CA" sz="2800" dirty="0">
                <a:solidFill>
                  <a:schemeClr val="tx1"/>
                </a:solidFill>
                <a:latin typeface="Arial Rounded MT Bold" panose="020F0704030504030204" pitchFamily="34" charset="0"/>
              </a:rPr>
              <a:t>Birth </a:t>
            </a:r>
          </a:p>
          <a:p>
            <a:pPr marL="914400" indent="-914400" fontAlgn="base">
              <a:buFont typeface="+mj-lt"/>
              <a:buAutoNum type="arabicPeriod"/>
            </a:pPr>
            <a:r>
              <a:rPr lang="en-CA" sz="2800" dirty="0">
                <a:solidFill>
                  <a:schemeClr val="tx1"/>
                </a:solidFill>
                <a:latin typeface="Arial Rounded MT Bold" panose="020F0704030504030204" pitchFamily="34" charset="0"/>
              </a:rPr>
              <a:t>Control</a:t>
            </a:r>
          </a:p>
          <a:p>
            <a:pPr marL="914400" indent="-914400" fontAlgn="base">
              <a:buFont typeface="+mj-lt"/>
              <a:buAutoNum type="arabicPeriod"/>
            </a:pPr>
            <a:r>
              <a:rPr lang="en-CA" sz="2800" dirty="0">
                <a:solidFill>
                  <a:schemeClr val="tx1"/>
                </a:solidFill>
                <a:latin typeface="Arial Rounded MT Bold" panose="020F0704030504030204" pitchFamily="34" charset="0"/>
              </a:rPr>
              <a:t>Sexual Functioning</a:t>
            </a:r>
          </a:p>
          <a:p>
            <a:pPr marL="914400" indent="-914400" fontAlgn="base">
              <a:buFont typeface="+mj-lt"/>
              <a:buAutoNum type="arabicPeriod"/>
            </a:pPr>
            <a:r>
              <a:rPr lang="en-CA" sz="2800" dirty="0">
                <a:solidFill>
                  <a:schemeClr val="tx1"/>
                </a:solidFill>
                <a:latin typeface="Arial Rounded MT Bold" panose="020F0704030504030204" pitchFamily="34" charset="0"/>
              </a:rPr>
              <a:t>Guard &amp; Protect</a:t>
            </a:r>
          </a:p>
          <a:p>
            <a:pPr marL="914400" indent="-914400" fontAlgn="base">
              <a:buFont typeface="+mj-lt"/>
              <a:buAutoNum type="arabicPeriod"/>
            </a:pPr>
            <a:endParaRPr lang="en-CA" sz="2800" dirty="0">
              <a:solidFill>
                <a:schemeClr val="tx1"/>
              </a:solidFill>
              <a:latin typeface="Avenir Book" panose="02000503020000020003" pitchFamily="2" charset="0"/>
            </a:endParaRPr>
          </a:p>
        </p:txBody>
      </p:sp>
    </p:spTree>
    <p:extLst>
      <p:ext uri="{BB962C8B-B14F-4D97-AF65-F5344CB8AC3E}">
        <p14:creationId xmlns:p14="http://schemas.microsoft.com/office/powerpoint/2010/main" val="1212814508"/>
      </p:ext>
    </p:extLst>
  </p:cSld>
  <p:clrMapOvr>
    <a:masterClrMapping/>
  </p:clrMapOvr>
  <mc:AlternateContent xmlns:mc="http://schemas.openxmlformats.org/markup-compatibility/2006">
    <mc:Choice xmlns:p14="http://schemas.microsoft.com/office/powerpoint/2010/main" Requires="p14">
      <p:transition spd="slow" p14:dur="2000" advClick="0" advTm="90000"/>
    </mc:Choice>
    <mc:Fallback>
      <p:transition spd="slow" advClick="0" advTm="9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613F9BC-459D-3247-805B-DFBA8CAF8163}"/>
              </a:ext>
            </a:extLst>
          </p:cNvPr>
          <p:cNvSpPr txBox="1"/>
          <p:nvPr/>
        </p:nvSpPr>
        <p:spPr>
          <a:xfrm>
            <a:off x="2608052" y="244350"/>
            <a:ext cx="3863085" cy="861774"/>
          </a:xfrm>
          <a:prstGeom prst="rect">
            <a:avLst/>
          </a:prstGeom>
          <a:noFill/>
        </p:spPr>
        <p:txBody>
          <a:bodyPr wrap="square" rtlCol="0">
            <a:spAutoFit/>
          </a:bodyPr>
          <a:lstStyle/>
          <a:p>
            <a:pPr algn="ctr"/>
            <a:r>
              <a:rPr lang="en-CA" b="1" dirty="0">
                <a:solidFill>
                  <a:schemeClr val="tx1"/>
                </a:solidFill>
                <a:latin typeface="Arial" panose="020B0604020202020204" pitchFamily="34" charset="0"/>
                <a:ea typeface="Tahoma" panose="020B0604030504040204" pitchFamily="34" charset="0"/>
                <a:cs typeface="Arial" panose="020B0604020202020204" pitchFamily="34" charset="0"/>
              </a:rPr>
              <a:t>CAUSES OF PELVIC FLOOR WEAKNESS</a:t>
            </a: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9" name="Straight Connector 8">
            <a:extLst>
              <a:ext uri="{FF2B5EF4-FFF2-40B4-BE49-F238E27FC236}">
                <a16:creationId xmlns:a16="http://schemas.microsoft.com/office/drawing/2014/main" xmlns="" id="{8F802D2F-5433-404A-B525-17001E4B31FF}"/>
              </a:ext>
            </a:extLst>
          </p:cNvPr>
          <p:cNvCxnSpPr/>
          <p:nvPr/>
        </p:nvCxnSpPr>
        <p:spPr>
          <a:xfrm>
            <a:off x="3898054" y="665117"/>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E1E593E-B2FF-5E47-9C62-86DB9B108645}"/>
              </a:ext>
            </a:extLst>
          </p:cNvPr>
          <p:cNvSpPr/>
          <p:nvPr/>
        </p:nvSpPr>
        <p:spPr>
          <a:xfrm>
            <a:off x="358821" y="853485"/>
            <a:ext cx="8426358" cy="39330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fontAlgn="base">
              <a:buClr>
                <a:schemeClr val="bg1"/>
              </a:buClr>
              <a:buFont typeface="Arial" panose="020B0604020202020204" pitchFamily="34" charset="0"/>
              <a:buChar char="•"/>
            </a:pPr>
            <a:r>
              <a:rPr lang="en-CA" sz="2400" dirty="0">
                <a:solidFill>
                  <a:schemeClr val="bg1"/>
                </a:solidFill>
                <a:latin typeface="Arial Rounded MT Bold" panose="020F0704030504030204" pitchFamily="34" charset="0"/>
              </a:rPr>
              <a:t>Childbirth and pregnancy</a:t>
            </a:r>
          </a:p>
          <a:p>
            <a:pPr marL="457200" indent="-457200" fontAlgn="base">
              <a:buClr>
                <a:schemeClr val="bg1"/>
              </a:buClr>
              <a:buFont typeface="Arial" panose="020B0604020202020204" pitchFamily="34" charset="0"/>
              <a:buChar char="•"/>
            </a:pPr>
            <a:r>
              <a:rPr lang="en-CA" sz="2400" dirty="0">
                <a:solidFill>
                  <a:schemeClr val="bg1"/>
                </a:solidFill>
                <a:latin typeface="Arial Rounded MT Bold" panose="020F0704030504030204" pitchFamily="34" charset="0"/>
              </a:rPr>
              <a:t>Age - menopause</a:t>
            </a:r>
          </a:p>
          <a:p>
            <a:pPr marL="457200" indent="-457200" fontAlgn="base">
              <a:buClr>
                <a:schemeClr val="bg1"/>
              </a:buClr>
              <a:buFont typeface="Arial" panose="020B0604020202020204" pitchFamily="34" charset="0"/>
              <a:buChar char="•"/>
            </a:pPr>
            <a:r>
              <a:rPr lang="en-CA" sz="2400" dirty="0">
                <a:solidFill>
                  <a:schemeClr val="bg1"/>
                </a:solidFill>
                <a:latin typeface="Arial Rounded MT Bold" panose="020F0704030504030204" pitchFamily="34" charset="0"/>
              </a:rPr>
              <a:t>Prolapse – all women must know this!</a:t>
            </a:r>
          </a:p>
          <a:p>
            <a:pPr marL="457200" indent="-457200" fontAlgn="base">
              <a:buClr>
                <a:schemeClr val="bg1"/>
              </a:buClr>
              <a:buFont typeface="Arial" panose="020B0604020202020204" pitchFamily="34" charset="0"/>
              <a:buChar char="•"/>
            </a:pPr>
            <a:r>
              <a:rPr lang="en-CA" sz="2400" dirty="0">
                <a:solidFill>
                  <a:schemeClr val="bg1"/>
                </a:solidFill>
                <a:latin typeface="Arial Rounded MT Bold" panose="020F0704030504030204" pitchFamily="34" charset="0"/>
              </a:rPr>
              <a:t>Straining / chronic constipation</a:t>
            </a:r>
          </a:p>
          <a:p>
            <a:pPr marL="457200" indent="-457200" fontAlgn="base">
              <a:buClr>
                <a:schemeClr val="bg1"/>
              </a:buClr>
              <a:buFont typeface="Arial" panose="020B0604020202020204" pitchFamily="34" charset="0"/>
              <a:buChar char="•"/>
            </a:pPr>
            <a:r>
              <a:rPr lang="en-CA" sz="2400" dirty="0">
                <a:solidFill>
                  <a:schemeClr val="bg1"/>
                </a:solidFill>
                <a:latin typeface="Arial Rounded MT Bold" panose="020F0704030504030204" pitchFamily="34" charset="0"/>
              </a:rPr>
              <a:t>Hysterectomy in women, prostatectomy in men</a:t>
            </a:r>
          </a:p>
        </p:txBody>
      </p:sp>
    </p:spTree>
    <p:extLst>
      <p:ext uri="{BB962C8B-B14F-4D97-AF65-F5344CB8AC3E}">
        <p14:creationId xmlns:p14="http://schemas.microsoft.com/office/powerpoint/2010/main" val="1445799638"/>
      </p:ext>
    </p:extLst>
  </p:cSld>
  <p:clrMapOvr>
    <a:masterClrMapping/>
  </p:clrMapOvr>
  <mc:AlternateContent xmlns:mc="http://schemas.openxmlformats.org/markup-compatibility/2006">
    <mc:Choice xmlns:p14="http://schemas.microsoft.com/office/powerpoint/2010/main" Requires="p14">
      <p:transition spd="slow" p14:dur="2000" advClick="0" advTm="90000"/>
    </mc:Choice>
    <mc:Fallback>
      <p:transition spd="slow" advClick="0" advTm="9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5" name="Rectangle 4">
            <a:extLst>
              <a:ext uri="{FF2B5EF4-FFF2-40B4-BE49-F238E27FC236}">
                <a16:creationId xmlns:a16="http://schemas.microsoft.com/office/drawing/2014/main" xmlns="" id="{F1E65353-9DC3-8344-A7C5-EBEE5CD2A9ED}"/>
              </a:ext>
            </a:extLst>
          </p:cNvPr>
          <p:cNvSpPr/>
          <p:nvPr/>
        </p:nvSpPr>
        <p:spPr>
          <a:xfrm>
            <a:off x="114053" y="1665375"/>
            <a:ext cx="8688571" cy="29307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Google Shape;135;p22"/>
          <p:cNvSpPr txBox="1">
            <a:spLocks noGrp="1"/>
          </p:cNvSpPr>
          <p:nvPr>
            <p:ph type="body" idx="1"/>
          </p:nvPr>
        </p:nvSpPr>
        <p:spPr>
          <a:xfrm>
            <a:off x="114054" y="1812016"/>
            <a:ext cx="8603226" cy="3416400"/>
          </a:xfrm>
          <a:prstGeom prst="rect">
            <a:avLst/>
          </a:prstGeom>
        </p:spPr>
        <p:txBody>
          <a:bodyPr spcFirstLastPara="1" wrap="square" lIns="91425" tIns="91425" rIns="91425" bIns="91425" anchor="t" anchorCtr="0">
            <a:noAutofit/>
          </a:bodyPr>
          <a:lstStyle/>
          <a:p>
            <a:pPr marL="152400" lvl="0" indent="0" algn="l" rtl="0">
              <a:lnSpc>
                <a:spcPct val="100000"/>
              </a:lnSpc>
              <a:spcBef>
                <a:spcPts val="0"/>
              </a:spcBef>
              <a:spcAft>
                <a:spcPts val="0"/>
              </a:spcAft>
              <a:buClr>
                <a:schemeClr val="tx1"/>
              </a:buClr>
              <a:buSzPts val="1200"/>
              <a:buNone/>
            </a:pPr>
            <a:endParaRPr lang="en" sz="2400" dirty="0">
              <a:solidFill>
                <a:schemeClr val="tx1"/>
              </a:solidFill>
              <a:latin typeface="Avenir Light" panose="020B0402020203020204" pitchFamily="34" charset="77"/>
            </a:endParaRPr>
          </a:p>
          <a:p>
            <a:pPr marL="152400" lvl="0" indent="0" algn="l" rtl="0">
              <a:lnSpc>
                <a:spcPct val="100000"/>
              </a:lnSpc>
              <a:spcBef>
                <a:spcPts val="0"/>
              </a:spcBef>
              <a:spcAft>
                <a:spcPts val="0"/>
              </a:spcAft>
              <a:buClr>
                <a:schemeClr val="tx1"/>
              </a:buClr>
              <a:buSzPts val="1200"/>
              <a:buNone/>
            </a:pPr>
            <a:r>
              <a:rPr lang="en" sz="2400" dirty="0">
                <a:solidFill>
                  <a:schemeClr val="tx1"/>
                </a:solidFill>
                <a:latin typeface="Avenir Light" panose="020B0402020203020204" pitchFamily="34" charset="77"/>
              </a:rPr>
              <a:t>Pelvic floor muscle training (PFMT) is the first line of treatment for those </a:t>
            </a:r>
            <a:r>
              <a:rPr lang="en" sz="2400" dirty="0" err="1">
                <a:solidFill>
                  <a:schemeClr val="tx1"/>
                </a:solidFill>
                <a:latin typeface="Avenir Light" panose="020B0402020203020204" pitchFamily="34" charset="77"/>
              </a:rPr>
              <a:t>struggli</a:t>
            </a:r>
            <a:r>
              <a:rPr lang="en-CA" sz="2400" dirty="0">
                <a:solidFill>
                  <a:schemeClr val="tx1"/>
                </a:solidFill>
                <a:latin typeface="Avenir Light" panose="020B0402020203020204" pitchFamily="34" charset="77"/>
              </a:rPr>
              <a:t>n</a:t>
            </a:r>
            <a:r>
              <a:rPr lang="en" sz="2400" dirty="0">
                <a:solidFill>
                  <a:schemeClr val="tx1"/>
                </a:solidFill>
                <a:latin typeface="Avenir Light" panose="020B0402020203020204" pitchFamily="34" charset="77"/>
              </a:rPr>
              <a:t>g with incontinence</a:t>
            </a:r>
          </a:p>
          <a:p>
            <a:pPr marL="152400" lvl="0" indent="0" algn="l" rtl="0">
              <a:lnSpc>
                <a:spcPct val="100000"/>
              </a:lnSpc>
              <a:spcBef>
                <a:spcPts val="0"/>
              </a:spcBef>
              <a:spcAft>
                <a:spcPts val="0"/>
              </a:spcAft>
              <a:buClr>
                <a:schemeClr val="tx1"/>
              </a:buClr>
              <a:buSzPts val="1200"/>
              <a:buNone/>
            </a:pPr>
            <a:endParaRPr lang="en" sz="2400" dirty="0">
              <a:solidFill>
                <a:schemeClr val="tx1"/>
              </a:solidFill>
              <a:latin typeface="Avenir Light" panose="020B0402020203020204" pitchFamily="34" charset="77"/>
            </a:endParaRPr>
          </a:p>
        </p:txBody>
      </p:sp>
      <p:sp>
        <p:nvSpPr>
          <p:cNvPr id="136" name="Google Shape;136;p22"/>
          <p:cNvSpPr txBox="1"/>
          <p:nvPr/>
        </p:nvSpPr>
        <p:spPr>
          <a:xfrm>
            <a:off x="120243" y="4742332"/>
            <a:ext cx="5927197" cy="33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dirty="0">
                <a:solidFill>
                  <a:schemeClr val="tx1"/>
                </a:solidFill>
                <a:latin typeface="Avenir Light" panose="020B0402020203020204" pitchFamily="34" charset="77"/>
              </a:rPr>
              <a:t>Source: Evidenced based medicine treatment guidelines for Urinary Incontinence from the Canadian Urological Association. </a:t>
            </a:r>
            <a:endParaRPr sz="800" dirty="0">
              <a:solidFill>
                <a:schemeClr val="tx1"/>
              </a:solidFill>
              <a:latin typeface="Avenir Light" panose="020B0402020203020204" pitchFamily="34" charset="77"/>
            </a:endParaRPr>
          </a:p>
        </p:txBody>
      </p:sp>
      <p:sp>
        <p:nvSpPr>
          <p:cNvPr id="4" name="Rectangle 3">
            <a:extLst>
              <a:ext uri="{FF2B5EF4-FFF2-40B4-BE49-F238E27FC236}">
                <a16:creationId xmlns:a16="http://schemas.microsoft.com/office/drawing/2014/main" xmlns="" id="{37C372D0-8DB7-4747-BDD6-BB19BE0F1341}"/>
              </a:ext>
            </a:extLst>
          </p:cNvPr>
          <p:cNvSpPr/>
          <p:nvPr/>
        </p:nvSpPr>
        <p:spPr>
          <a:xfrm>
            <a:off x="1869956" y="178094"/>
            <a:ext cx="5296643" cy="307777"/>
          </a:xfrm>
          <a:prstGeom prst="rect">
            <a:avLst/>
          </a:prstGeom>
        </p:spPr>
        <p:txBody>
          <a:bodyPr wrap="none">
            <a:spAutoFit/>
          </a:bodyPr>
          <a:lstStyle/>
          <a:p>
            <a:pPr algn="ctr"/>
            <a:r>
              <a:rPr lang="en" b="1" dirty="0">
                <a:solidFill>
                  <a:schemeClr val="tx1"/>
                </a:solidFill>
                <a:latin typeface="Arial" panose="020B0604020202020204" pitchFamily="34" charset="0"/>
                <a:cs typeface="Arial" panose="020B0604020202020204" pitchFamily="34" charset="0"/>
              </a:rPr>
              <a:t>WHAT IS OFFERED TODAY FOR FIRST LINE TREATMENT? </a:t>
            </a:r>
            <a:endParaRPr lang="en-US" b="1" dirty="0">
              <a:solidFill>
                <a:schemeClr val="tx1"/>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xmlns="" id="{E592B01A-37C9-DF45-BC23-98CAE7866469}"/>
              </a:ext>
            </a:extLst>
          </p:cNvPr>
          <p:cNvCxnSpPr/>
          <p:nvPr/>
        </p:nvCxnSpPr>
        <p:spPr>
          <a:xfrm>
            <a:off x="3953337" y="827742"/>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4F5F514C-4A86-6841-A888-60CCA1B6E916}"/>
              </a:ext>
            </a:extLst>
          </p:cNvPr>
          <p:cNvSpPr/>
          <p:nvPr/>
        </p:nvSpPr>
        <p:spPr>
          <a:xfrm>
            <a:off x="206690" y="1203710"/>
            <a:ext cx="4365298" cy="461665"/>
          </a:xfrm>
          <a:prstGeom prst="rect">
            <a:avLst/>
          </a:prstGeom>
        </p:spPr>
        <p:txBody>
          <a:bodyPr wrap="none">
            <a:spAutoFit/>
          </a:bodyPr>
          <a:lstStyle/>
          <a:p>
            <a:r>
              <a:rPr lang="en" sz="2400" b="1" dirty="0">
                <a:latin typeface="Arial Rounded MT Bold" panose="020F0704030504030204" pitchFamily="34" charset="0"/>
              </a:rPr>
              <a:t>Treatment Guidelines State:</a:t>
            </a:r>
            <a:endParaRPr lang="en-US" dirty="0">
              <a:latin typeface="Arial Rounded MT Bold" panose="020F0704030504030204" pitchFamily="34" charset="0"/>
            </a:endParaRPr>
          </a:p>
        </p:txBody>
      </p:sp>
    </p:spTree>
    <p:extLst>
      <p:ext uri="{BB962C8B-B14F-4D97-AF65-F5344CB8AC3E}">
        <p14:creationId xmlns:p14="http://schemas.microsoft.com/office/powerpoint/2010/main" val="3529389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2" name="Rectangle 1">
            <a:extLst>
              <a:ext uri="{FF2B5EF4-FFF2-40B4-BE49-F238E27FC236}">
                <a16:creationId xmlns:a16="http://schemas.microsoft.com/office/drawing/2014/main" xmlns="" id="{AA3A0C64-20E9-7A46-8AAE-352F6150EFAA}"/>
              </a:ext>
            </a:extLst>
          </p:cNvPr>
          <p:cNvSpPr/>
          <p:nvPr/>
        </p:nvSpPr>
        <p:spPr>
          <a:xfrm>
            <a:off x="4849350" y="2448910"/>
            <a:ext cx="4274174" cy="26945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CC2863B2-F09E-B448-AECB-C06436C1A488}"/>
              </a:ext>
            </a:extLst>
          </p:cNvPr>
          <p:cNvSpPr/>
          <p:nvPr/>
        </p:nvSpPr>
        <p:spPr>
          <a:xfrm>
            <a:off x="0" y="0"/>
            <a:ext cx="470863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Google Shape;76;p16"/>
          <p:cNvSpPr txBox="1">
            <a:spLocks noGrp="1"/>
          </p:cNvSpPr>
          <p:nvPr>
            <p:ph type="body" idx="1"/>
          </p:nvPr>
        </p:nvSpPr>
        <p:spPr>
          <a:xfrm>
            <a:off x="5079882" y="3413105"/>
            <a:ext cx="3929894" cy="76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400" dirty="0">
                <a:solidFill>
                  <a:schemeClr val="bg1"/>
                </a:solidFill>
                <a:latin typeface="Avenir Light" panose="020B0402020203020204" pitchFamily="34" charset="77"/>
              </a:rPr>
              <a:t>Disruptive technology using </a:t>
            </a:r>
            <a:br>
              <a:rPr lang="en" sz="1400" dirty="0">
                <a:solidFill>
                  <a:schemeClr val="bg1"/>
                </a:solidFill>
                <a:latin typeface="Avenir Light" panose="020B0402020203020204" pitchFamily="34" charset="77"/>
              </a:rPr>
            </a:br>
            <a:r>
              <a:rPr lang="en" sz="1400" dirty="0">
                <a:solidFill>
                  <a:schemeClr val="bg1"/>
                </a:solidFill>
                <a:latin typeface="Avenir Light" panose="020B0402020203020204" pitchFamily="34" charset="77"/>
              </a:rPr>
              <a:t>High Intensity Focused Electromagnetic technology (HIFEM).</a:t>
            </a:r>
            <a:endParaRPr sz="1400" dirty="0">
              <a:solidFill>
                <a:schemeClr val="bg1"/>
              </a:solidFill>
              <a:latin typeface="Avenir Light" panose="020B0402020203020204" pitchFamily="34" charset="77"/>
            </a:endParaRPr>
          </a:p>
        </p:txBody>
      </p:sp>
      <p:sp>
        <p:nvSpPr>
          <p:cNvPr id="14" name="TextBox 13">
            <a:extLst>
              <a:ext uri="{FF2B5EF4-FFF2-40B4-BE49-F238E27FC236}">
                <a16:creationId xmlns:a16="http://schemas.microsoft.com/office/drawing/2014/main" xmlns="" id="{54F8DC4A-F76B-4B4F-BC28-D4F8701FE553}"/>
              </a:ext>
            </a:extLst>
          </p:cNvPr>
          <p:cNvSpPr txBox="1"/>
          <p:nvPr/>
        </p:nvSpPr>
        <p:spPr>
          <a:xfrm>
            <a:off x="611922" y="423772"/>
            <a:ext cx="3484790" cy="1046440"/>
          </a:xfrm>
          <a:prstGeom prst="rect">
            <a:avLst/>
          </a:prstGeom>
          <a:noFill/>
        </p:spPr>
        <p:txBody>
          <a:bodyPr wrap="square" rtlCol="0">
            <a:spAutoFit/>
          </a:bodyPr>
          <a:lstStyle/>
          <a:p>
            <a:pPr algn="ctr"/>
            <a:r>
              <a:rPr lang="en-CA" b="1" dirty="0">
                <a:solidFill>
                  <a:schemeClr val="tx1"/>
                </a:solidFill>
                <a:latin typeface="Arial" panose="020B0604020202020204" pitchFamily="34" charset="0"/>
                <a:ea typeface="Tahoma" panose="020B0604030504040204" pitchFamily="34" charset="0"/>
                <a:cs typeface="Arial" panose="020B0604020202020204" pitchFamily="34" charset="0"/>
              </a:rPr>
              <a:t>THE SOLUTION: UROSPOT</a:t>
            </a:r>
          </a:p>
          <a:p>
            <a:pPr algn="ctr"/>
            <a:endParaRPr lang="en-CA" sz="1200" b="1" dirty="0">
              <a:solidFill>
                <a:schemeClr val="tx1"/>
              </a:solidFill>
              <a:latin typeface="Avenir Black" panose="02000503020000020003" pitchFamily="2" charset="0"/>
              <a:ea typeface="Tahoma" panose="020B0604030504040204" pitchFamily="34" charset="0"/>
              <a:cs typeface="Tahoma" panose="020B0604030504040204" pitchFamily="34" charset="0"/>
            </a:endParaRPr>
          </a:p>
          <a:p>
            <a:pPr algn="ctr"/>
            <a:endParaRPr lang="en-CA" sz="1200" b="1" dirty="0">
              <a:solidFill>
                <a:schemeClr val="tx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tx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tx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tx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15" name="Straight Connector 14">
            <a:extLst>
              <a:ext uri="{FF2B5EF4-FFF2-40B4-BE49-F238E27FC236}">
                <a16:creationId xmlns:a16="http://schemas.microsoft.com/office/drawing/2014/main" xmlns="" id="{4BF3D35F-EC94-6A43-8799-3636AE945E8D}"/>
              </a:ext>
            </a:extLst>
          </p:cNvPr>
          <p:cNvCxnSpPr/>
          <p:nvPr/>
        </p:nvCxnSpPr>
        <p:spPr>
          <a:xfrm>
            <a:off x="1888364" y="925375"/>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pic>
        <p:nvPicPr>
          <p:cNvPr id="21" name="Google Shape;153;p24">
            <a:extLst>
              <a:ext uri="{FF2B5EF4-FFF2-40B4-BE49-F238E27FC236}">
                <a16:creationId xmlns:a16="http://schemas.microsoft.com/office/drawing/2014/main" xmlns="" id="{2024177B-2829-2E4F-96BA-E053B7E0C9D7}"/>
              </a:ext>
            </a:extLst>
          </p:cNvPr>
          <p:cNvPicPr preferRelativeResize="0"/>
          <p:nvPr/>
        </p:nvPicPr>
        <p:blipFill>
          <a:blip r:embed="rId3" cstate="email">
            <a:alphaModFix/>
            <a:grayscl/>
            <a:extLst>
              <a:ext uri="{28A0092B-C50C-407E-A947-70E740481C1C}">
                <a14:useLocalDpi xmlns:a14="http://schemas.microsoft.com/office/drawing/2010/main"/>
              </a:ext>
            </a:extLst>
          </a:blip>
          <a:stretch>
            <a:fillRect/>
          </a:stretch>
        </p:blipFill>
        <p:spPr>
          <a:xfrm>
            <a:off x="297826" y="2333953"/>
            <a:ext cx="4274174" cy="2809547"/>
          </a:xfrm>
          <a:prstGeom prst="rect">
            <a:avLst/>
          </a:prstGeom>
          <a:noFill/>
          <a:ln>
            <a:noFill/>
          </a:ln>
        </p:spPr>
      </p:pic>
      <p:sp>
        <p:nvSpPr>
          <p:cNvPr id="77" name="Google Shape;77;p16"/>
          <p:cNvSpPr txBox="1">
            <a:spLocks noGrp="1"/>
          </p:cNvSpPr>
          <p:nvPr>
            <p:ph type="body" idx="1"/>
          </p:nvPr>
        </p:nvSpPr>
        <p:spPr>
          <a:xfrm>
            <a:off x="403924" y="1097007"/>
            <a:ext cx="3832879" cy="766200"/>
          </a:xfrm>
          <a:prstGeom prst="rect">
            <a:avLst/>
          </a:prstGeom>
        </p:spPr>
        <p:txBody>
          <a:bodyPr spcFirstLastPara="1" wrap="square" lIns="91425" tIns="91425" rIns="91425" bIns="91425" anchor="t" anchorCtr="0">
            <a:noAutofit/>
          </a:bodyPr>
          <a:lstStyle/>
          <a:p>
            <a:pPr marL="0" lvl="0" indent="0" algn="ctr">
              <a:spcAft>
                <a:spcPts val="1600"/>
              </a:spcAft>
              <a:buNone/>
            </a:pPr>
            <a:r>
              <a:rPr lang="en-CA" sz="2400" b="1" dirty="0">
                <a:solidFill>
                  <a:schemeClr val="tx1"/>
                </a:solidFill>
                <a:latin typeface="Avenir Black" panose="02000503020000020003" pitchFamily="2" charset="0"/>
              </a:rPr>
              <a:t>Breakthrough treatment for bladder leaks and sexual functioning.</a:t>
            </a:r>
          </a:p>
        </p:txBody>
      </p:sp>
      <p:pic>
        <p:nvPicPr>
          <p:cNvPr id="2049" name="Picture 1" descr="page6image3901680">
            <a:extLst>
              <a:ext uri="{FF2B5EF4-FFF2-40B4-BE49-F238E27FC236}">
                <a16:creationId xmlns:a16="http://schemas.microsoft.com/office/drawing/2014/main" xmlns="" id="{681175E9-A776-F248-89DE-DD5A3A8457D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58077" y="0"/>
            <a:ext cx="4265447" cy="244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398802"/>
      </p:ext>
    </p:extLst>
  </p:cSld>
  <p:clrMapOvr>
    <a:masterClrMapping/>
  </p:clrMapOvr>
  <mc:AlternateContent xmlns:mc="http://schemas.openxmlformats.org/markup-compatibility/2006">
    <mc:Choice xmlns:p14="http://schemas.microsoft.com/office/powerpoint/2010/main" Requires="p14">
      <p:transition spd="slow" p14:dur="2000" advClick="0" advTm="35000"/>
    </mc:Choice>
    <mc:Fallback>
      <p:transition spd="slow" advClick="0" advTm="3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6"/>
          <p:cNvSpPr txBox="1">
            <a:spLocks noGrp="1"/>
          </p:cNvSpPr>
          <p:nvPr>
            <p:ph type="body" idx="1"/>
          </p:nvPr>
        </p:nvSpPr>
        <p:spPr>
          <a:xfrm>
            <a:off x="311700" y="1070611"/>
            <a:ext cx="2484430" cy="76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b="1" dirty="0">
                <a:solidFill>
                  <a:schemeClr val="tx1"/>
                </a:solidFill>
                <a:latin typeface="Avenir Black" panose="02000503020000020003" pitchFamily="2" charset="0"/>
              </a:rPr>
              <a:t>Highly powerful</a:t>
            </a:r>
            <a:endParaRPr sz="2400" b="1" dirty="0">
              <a:solidFill>
                <a:schemeClr val="tx1"/>
              </a:solidFill>
              <a:latin typeface="Avenir Black" panose="02000503020000020003" pitchFamily="2" charset="0"/>
            </a:endParaRPr>
          </a:p>
        </p:txBody>
      </p:sp>
      <p:sp>
        <p:nvSpPr>
          <p:cNvPr id="77" name="Google Shape;77;p16"/>
          <p:cNvSpPr txBox="1">
            <a:spLocks noGrp="1"/>
          </p:cNvSpPr>
          <p:nvPr>
            <p:ph type="body" idx="1"/>
          </p:nvPr>
        </p:nvSpPr>
        <p:spPr>
          <a:xfrm>
            <a:off x="6254150" y="1070611"/>
            <a:ext cx="2264400" cy="76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b="1" dirty="0">
                <a:solidFill>
                  <a:schemeClr val="tx1"/>
                </a:solidFill>
                <a:latin typeface="Avenir Black" panose="02000503020000020003" pitchFamily="2" charset="0"/>
              </a:rPr>
              <a:t>28 minute session</a:t>
            </a:r>
            <a:endParaRPr sz="2400" b="1" dirty="0">
              <a:solidFill>
                <a:schemeClr val="tx1"/>
              </a:solidFill>
              <a:latin typeface="Avenir Black" panose="02000503020000020003" pitchFamily="2" charset="0"/>
            </a:endParaRPr>
          </a:p>
        </p:txBody>
      </p:sp>
      <p:sp>
        <p:nvSpPr>
          <p:cNvPr id="78" name="Google Shape;78;p16"/>
          <p:cNvSpPr txBox="1">
            <a:spLocks noGrp="1"/>
          </p:cNvSpPr>
          <p:nvPr>
            <p:ph type="body" idx="1"/>
          </p:nvPr>
        </p:nvSpPr>
        <p:spPr>
          <a:xfrm>
            <a:off x="3282925" y="1070611"/>
            <a:ext cx="2264400" cy="76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b="1" dirty="0">
                <a:solidFill>
                  <a:schemeClr val="tx1"/>
                </a:solidFill>
                <a:latin typeface="Avenir Black" panose="02000503020000020003" pitchFamily="2" charset="0"/>
              </a:rPr>
              <a:t>High </a:t>
            </a:r>
            <a:br>
              <a:rPr lang="en" sz="2400" b="1" dirty="0">
                <a:solidFill>
                  <a:schemeClr val="tx1"/>
                </a:solidFill>
                <a:latin typeface="Avenir Black" panose="02000503020000020003" pitchFamily="2" charset="0"/>
              </a:rPr>
            </a:br>
            <a:r>
              <a:rPr lang="en" sz="2400" b="1" dirty="0">
                <a:solidFill>
                  <a:schemeClr val="tx1"/>
                </a:solidFill>
                <a:latin typeface="Avenir Black" panose="02000503020000020003" pitchFamily="2" charset="0"/>
              </a:rPr>
              <a:t>intensity</a:t>
            </a:r>
            <a:endParaRPr sz="2400" b="1" dirty="0">
              <a:solidFill>
                <a:schemeClr val="tx1"/>
              </a:solidFill>
              <a:latin typeface="Avenir Black" panose="02000503020000020003" pitchFamily="2" charset="0"/>
            </a:endParaRPr>
          </a:p>
        </p:txBody>
      </p:sp>
      <p:sp>
        <p:nvSpPr>
          <p:cNvPr id="79" name="Google Shape;79;p16"/>
          <p:cNvSpPr txBox="1">
            <a:spLocks noGrp="1"/>
          </p:cNvSpPr>
          <p:nvPr>
            <p:ph type="body" idx="1"/>
          </p:nvPr>
        </p:nvSpPr>
        <p:spPr>
          <a:xfrm>
            <a:off x="311700" y="1980756"/>
            <a:ext cx="2348700" cy="846849"/>
          </a:xfrm>
          <a:prstGeom prst="rect">
            <a:avLst/>
          </a:prstGeom>
        </p:spPr>
        <p:txBody>
          <a:bodyPr spcFirstLastPara="1" wrap="square" lIns="91425" tIns="91425" rIns="91425" bIns="91425" anchor="t" anchorCtr="0">
            <a:noAutofit/>
          </a:bodyPr>
          <a:lstStyle/>
          <a:p>
            <a:pPr marL="0" lvl="0" indent="0">
              <a:spcAft>
                <a:spcPts val="1600"/>
              </a:spcAft>
              <a:buNone/>
            </a:pPr>
            <a:r>
              <a:rPr lang="en-CA" sz="1200" b="1" dirty="0">
                <a:latin typeface="Arial Black" panose="020B0A04020102020204" pitchFamily="34" charset="0"/>
              </a:rPr>
              <a:t>and focused electromagnetic field is generated.</a:t>
            </a:r>
            <a:endParaRPr sz="1200" b="1" dirty="0">
              <a:latin typeface="Arial Black" panose="020B0A04020102020204" pitchFamily="34" charset="0"/>
            </a:endParaRPr>
          </a:p>
        </p:txBody>
      </p:sp>
      <p:sp>
        <p:nvSpPr>
          <p:cNvPr id="80" name="Google Shape;80;p16"/>
          <p:cNvSpPr txBox="1">
            <a:spLocks noGrp="1"/>
          </p:cNvSpPr>
          <p:nvPr>
            <p:ph type="body" idx="1"/>
          </p:nvPr>
        </p:nvSpPr>
        <p:spPr>
          <a:xfrm>
            <a:off x="3282925" y="1978736"/>
            <a:ext cx="2706814" cy="766200"/>
          </a:xfrm>
          <a:prstGeom prst="rect">
            <a:avLst/>
          </a:prstGeom>
        </p:spPr>
        <p:txBody>
          <a:bodyPr spcFirstLastPara="1" wrap="square" lIns="91425" tIns="91425" rIns="91425" bIns="91425" anchor="t" anchorCtr="0">
            <a:noAutofit/>
          </a:bodyPr>
          <a:lstStyle/>
          <a:p>
            <a:pPr marL="0" lvl="0" indent="0">
              <a:spcAft>
                <a:spcPts val="1600"/>
              </a:spcAft>
              <a:buNone/>
            </a:pPr>
            <a:r>
              <a:rPr lang="en-CA" sz="1200" b="1" dirty="0">
                <a:latin typeface="Arial Black" panose="020B0A04020102020204" pitchFamily="34" charset="0"/>
                <a:cs typeface="Arial" panose="020B0604020202020204" pitchFamily="34" charset="0"/>
              </a:rPr>
              <a:t>enables the chair to produce “supramaximal” muscle contractions all while the client sits comfortably, and fully clothed on the chair.</a:t>
            </a:r>
            <a:endParaRPr sz="1200" b="1" dirty="0">
              <a:latin typeface="Arial Black" panose="020B0A04020102020204" pitchFamily="34" charset="0"/>
              <a:cs typeface="Arial" panose="020B0604020202020204" pitchFamily="34" charset="0"/>
            </a:endParaRPr>
          </a:p>
        </p:txBody>
      </p:sp>
      <p:sp>
        <p:nvSpPr>
          <p:cNvPr id="81" name="Google Shape;81;p16"/>
          <p:cNvSpPr txBox="1">
            <a:spLocks noGrp="1"/>
          </p:cNvSpPr>
          <p:nvPr>
            <p:ph type="body" idx="1"/>
          </p:nvPr>
        </p:nvSpPr>
        <p:spPr>
          <a:xfrm>
            <a:off x="6254150" y="1972336"/>
            <a:ext cx="2348700" cy="766200"/>
          </a:xfrm>
          <a:prstGeom prst="rect">
            <a:avLst/>
          </a:prstGeom>
        </p:spPr>
        <p:txBody>
          <a:bodyPr spcFirstLastPara="1" wrap="square" lIns="91425" tIns="91425" rIns="91425" bIns="91425" anchor="t" anchorCtr="0">
            <a:noAutofit/>
          </a:bodyPr>
          <a:lstStyle/>
          <a:p>
            <a:pPr marL="0" lvl="0" indent="0">
              <a:spcAft>
                <a:spcPts val="1600"/>
              </a:spcAft>
              <a:buNone/>
            </a:pPr>
            <a:r>
              <a:rPr lang="en-CA" sz="1200" b="1" dirty="0">
                <a:latin typeface="Arial Black" panose="020B0A04020102020204" pitchFamily="34" charset="0"/>
              </a:rPr>
              <a:t>on the chair delivers 11,000 of the strongest Kegels possib</a:t>
            </a:r>
            <a:r>
              <a:rPr lang="en-CA" sz="1200" b="1" dirty="0">
                <a:latin typeface="Avenir Light" panose="020B0402020203020204" pitchFamily="34" charset="77"/>
              </a:rPr>
              <a:t>le.</a:t>
            </a:r>
            <a:endParaRPr sz="1200" b="1" dirty="0">
              <a:latin typeface="Avenir Light" panose="020B0402020203020204" pitchFamily="34" charset="77"/>
            </a:endParaRPr>
          </a:p>
        </p:txBody>
      </p:sp>
      <p:sp>
        <p:nvSpPr>
          <p:cNvPr id="14" name="TextBox 13">
            <a:extLst>
              <a:ext uri="{FF2B5EF4-FFF2-40B4-BE49-F238E27FC236}">
                <a16:creationId xmlns:a16="http://schemas.microsoft.com/office/drawing/2014/main" xmlns="" id="{54F8DC4A-F76B-4B4F-BC28-D4F8701FE553}"/>
              </a:ext>
            </a:extLst>
          </p:cNvPr>
          <p:cNvSpPr txBox="1"/>
          <p:nvPr/>
        </p:nvSpPr>
        <p:spPr>
          <a:xfrm>
            <a:off x="2444225" y="244350"/>
            <a:ext cx="3977594" cy="1046440"/>
          </a:xfrm>
          <a:prstGeom prst="rect">
            <a:avLst/>
          </a:prstGeom>
          <a:noFill/>
        </p:spPr>
        <p:txBody>
          <a:bodyPr wrap="square" rtlCol="0">
            <a:spAutoFit/>
          </a:bodyPr>
          <a:lstStyle/>
          <a:p>
            <a:pPr algn="ctr"/>
            <a:r>
              <a:rPr lang="en-CA" b="1" dirty="0">
                <a:latin typeface="Arial" panose="020B0604020202020204" pitchFamily="34" charset="0"/>
                <a:ea typeface="Tahoma" panose="020B0604030504040204" pitchFamily="34" charset="0"/>
                <a:cs typeface="Arial" panose="020B0604020202020204" pitchFamily="34" charset="0"/>
              </a:rPr>
              <a:t>HOW DOES IT WORK?</a:t>
            </a: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15" name="Straight Connector 14">
            <a:extLst>
              <a:ext uri="{FF2B5EF4-FFF2-40B4-BE49-F238E27FC236}">
                <a16:creationId xmlns:a16="http://schemas.microsoft.com/office/drawing/2014/main" xmlns="" id="{4BF3D35F-EC94-6A43-8799-3636AE945E8D}"/>
              </a:ext>
            </a:extLst>
          </p:cNvPr>
          <p:cNvCxnSpPr/>
          <p:nvPr/>
        </p:nvCxnSpPr>
        <p:spPr>
          <a:xfrm>
            <a:off x="4032470" y="732229"/>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pic>
        <p:nvPicPr>
          <p:cNvPr id="13" name="Google Shape;164;p25">
            <a:extLst>
              <a:ext uri="{FF2B5EF4-FFF2-40B4-BE49-F238E27FC236}">
                <a16:creationId xmlns:a16="http://schemas.microsoft.com/office/drawing/2014/main" xmlns="" id="{24009161-4B07-2046-A4D4-BD327FFAA235}"/>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16147" y="3154687"/>
            <a:ext cx="2091559" cy="1862978"/>
          </a:xfrm>
          <a:prstGeom prst="rect">
            <a:avLst/>
          </a:prstGeom>
          <a:noFill/>
          <a:ln>
            <a:noFill/>
          </a:ln>
        </p:spPr>
      </p:pic>
      <p:pic>
        <p:nvPicPr>
          <p:cNvPr id="16" name="Google Shape;164;p25">
            <a:extLst>
              <a:ext uri="{FF2B5EF4-FFF2-40B4-BE49-F238E27FC236}">
                <a16:creationId xmlns:a16="http://schemas.microsoft.com/office/drawing/2014/main" xmlns="" id="{B19F6BEB-73A7-6844-B2CB-5A67C085729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535970" y="3154687"/>
            <a:ext cx="2259724" cy="1862978"/>
          </a:xfrm>
          <a:prstGeom prst="rect">
            <a:avLst/>
          </a:prstGeom>
          <a:noFill/>
          <a:ln>
            <a:noFill/>
          </a:ln>
        </p:spPr>
      </p:pic>
      <p:pic>
        <p:nvPicPr>
          <p:cNvPr id="17" name="Google Shape;164;p25">
            <a:extLst>
              <a:ext uri="{FF2B5EF4-FFF2-40B4-BE49-F238E27FC236}">
                <a16:creationId xmlns:a16="http://schemas.microsoft.com/office/drawing/2014/main" xmlns="" id="{9C011808-1AB9-9F46-BF30-EABBD4B11083}"/>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11700" y="3130521"/>
            <a:ext cx="2703818" cy="1862978"/>
          </a:xfrm>
          <a:prstGeom prst="rect">
            <a:avLst/>
          </a:prstGeom>
          <a:noFill/>
          <a:ln>
            <a:noFill/>
          </a:ln>
        </p:spPr>
      </p:pic>
      <p:sp>
        <p:nvSpPr>
          <p:cNvPr id="2" name="Rectangle 1">
            <a:extLst>
              <a:ext uri="{FF2B5EF4-FFF2-40B4-BE49-F238E27FC236}">
                <a16:creationId xmlns:a16="http://schemas.microsoft.com/office/drawing/2014/main" xmlns="" id="{C9DD3A36-5994-E444-8E77-34A15C112210}"/>
              </a:ext>
            </a:extLst>
          </p:cNvPr>
          <p:cNvSpPr/>
          <p:nvPr/>
        </p:nvSpPr>
        <p:spPr>
          <a:xfrm>
            <a:off x="184558" y="3188243"/>
            <a:ext cx="8573548" cy="1761261"/>
          </a:xfrm>
          <a:prstGeom prst="rect">
            <a:avLst/>
          </a:prstGeom>
          <a:noFill/>
          <a:ln>
            <a:solidFill>
              <a:srgbClr val="E59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9996307"/>
      </p:ext>
    </p:extLst>
  </p:cSld>
  <p:clrMapOvr>
    <a:masterClrMapping/>
  </p:clrMapOvr>
  <mc:AlternateContent xmlns:mc="http://schemas.openxmlformats.org/markup-compatibility/2006">
    <mc:Choice xmlns:p14="http://schemas.microsoft.com/office/powerpoint/2010/main" Requires="p14">
      <p:transition spd="slow" p14:dur="2000" advClick="0" advTm="110000"/>
    </mc:Choice>
    <mc:Fallback>
      <p:transition spd="slow" advClick="0" advTm="1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9"/>
          <p:cNvSpPr txBox="1">
            <a:spLocks noGrp="1"/>
          </p:cNvSpPr>
          <p:nvPr>
            <p:ph type="body" idx="1"/>
          </p:nvPr>
        </p:nvSpPr>
        <p:spPr>
          <a:xfrm>
            <a:off x="1207822" y="3097857"/>
            <a:ext cx="5866500" cy="375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b="1" dirty="0">
                <a:solidFill>
                  <a:schemeClr val="tx1"/>
                </a:solidFill>
                <a:latin typeface="Arial Rounded MT Bold" panose="020F0704030504030204" pitchFamily="34" charset="0"/>
              </a:rPr>
              <a:t>of treated patients </a:t>
            </a:r>
            <a:br>
              <a:rPr lang="en" sz="2000" b="1" dirty="0">
                <a:solidFill>
                  <a:schemeClr val="tx1"/>
                </a:solidFill>
                <a:latin typeface="Arial Rounded MT Bold" panose="020F0704030504030204" pitchFamily="34" charset="0"/>
              </a:rPr>
            </a:br>
            <a:r>
              <a:rPr lang="en" sz="2000" b="1" dirty="0">
                <a:solidFill>
                  <a:schemeClr val="tx1"/>
                </a:solidFill>
                <a:latin typeface="Arial Rounded MT Bold" panose="020F0704030504030204" pitchFamily="34" charset="0"/>
              </a:rPr>
              <a:t>improved quality of life</a:t>
            </a:r>
            <a:endParaRPr sz="2000" b="1" dirty="0">
              <a:solidFill>
                <a:schemeClr val="tx1"/>
              </a:solidFill>
              <a:latin typeface="Arial Rounded MT Bold" panose="020F0704030504030204" pitchFamily="34" charset="0"/>
            </a:endParaRPr>
          </a:p>
        </p:txBody>
      </p:sp>
      <p:sp>
        <p:nvSpPr>
          <p:cNvPr id="190" name="Google Shape;190;p29"/>
          <p:cNvSpPr txBox="1"/>
          <p:nvPr/>
        </p:nvSpPr>
        <p:spPr>
          <a:xfrm>
            <a:off x="1181555" y="1746833"/>
            <a:ext cx="2959517" cy="12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b="1" dirty="0">
                <a:latin typeface="Avenir Black" panose="02000503020000020003" pitchFamily="2" charset="0"/>
              </a:rPr>
              <a:t>95%</a:t>
            </a:r>
            <a:endParaRPr sz="9600" b="1" dirty="0">
              <a:latin typeface="Avenir Black" panose="02000503020000020003" pitchFamily="2" charset="0"/>
            </a:endParaRPr>
          </a:p>
        </p:txBody>
      </p:sp>
      <p:sp>
        <p:nvSpPr>
          <p:cNvPr id="191" name="Google Shape;191;p29"/>
          <p:cNvSpPr txBox="1"/>
          <p:nvPr/>
        </p:nvSpPr>
        <p:spPr>
          <a:xfrm>
            <a:off x="5099583" y="1746833"/>
            <a:ext cx="3279106" cy="12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b="1" dirty="0">
                <a:latin typeface="Avenir Black" panose="02000503020000020003" pitchFamily="2" charset="0"/>
              </a:rPr>
              <a:t>2/3</a:t>
            </a:r>
            <a:endParaRPr sz="9600" b="1" dirty="0">
              <a:latin typeface="Avenir Black" panose="02000503020000020003" pitchFamily="2" charset="0"/>
            </a:endParaRPr>
          </a:p>
        </p:txBody>
      </p:sp>
      <p:sp>
        <p:nvSpPr>
          <p:cNvPr id="192" name="Google Shape;192;p29"/>
          <p:cNvSpPr txBox="1">
            <a:spLocks noGrp="1"/>
          </p:cNvSpPr>
          <p:nvPr>
            <p:ph type="body" idx="1"/>
          </p:nvPr>
        </p:nvSpPr>
        <p:spPr>
          <a:xfrm>
            <a:off x="4635983" y="3083019"/>
            <a:ext cx="6074056" cy="375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b="1" dirty="0">
                <a:solidFill>
                  <a:schemeClr val="tx1"/>
                </a:solidFill>
                <a:latin typeface="Arial Rounded MT Bold" panose="020F0704030504030204" pitchFamily="34" charset="0"/>
              </a:rPr>
              <a:t>of treated patients </a:t>
            </a:r>
            <a:r>
              <a:rPr lang="en" sz="2000" b="1" u="sng" dirty="0">
                <a:solidFill>
                  <a:schemeClr val="tx1"/>
                </a:solidFill>
                <a:latin typeface="Arial Rounded MT Bold" panose="020F0704030504030204" pitchFamily="34" charset="0"/>
              </a:rPr>
              <a:t>totally </a:t>
            </a:r>
            <a:br>
              <a:rPr lang="en" sz="2000" b="1" u="sng" dirty="0">
                <a:solidFill>
                  <a:schemeClr val="tx1"/>
                </a:solidFill>
                <a:latin typeface="Arial Rounded MT Bold" panose="020F0704030504030204" pitchFamily="34" charset="0"/>
              </a:rPr>
            </a:br>
            <a:r>
              <a:rPr lang="en" sz="2000" b="1" u="sng" dirty="0">
                <a:solidFill>
                  <a:schemeClr val="tx1"/>
                </a:solidFill>
                <a:latin typeface="Arial Rounded MT Bold" panose="020F0704030504030204" pitchFamily="34" charset="0"/>
              </a:rPr>
              <a:t>eliminated</a:t>
            </a:r>
            <a:r>
              <a:rPr lang="en" sz="2000" b="1" dirty="0">
                <a:solidFill>
                  <a:schemeClr val="tx1"/>
                </a:solidFill>
                <a:latin typeface="Arial Rounded MT Bold" panose="020F0704030504030204" pitchFamily="34" charset="0"/>
              </a:rPr>
              <a:t> or reduced use </a:t>
            </a:r>
            <a:br>
              <a:rPr lang="en" sz="2000" b="1" dirty="0">
                <a:solidFill>
                  <a:schemeClr val="tx1"/>
                </a:solidFill>
                <a:latin typeface="Arial Rounded MT Bold" panose="020F0704030504030204" pitchFamily="34" charset="0"/>
              </a:rPr>
            </a:br>
            <a:r>
              <a:rPr lang="en" sz="2000" b="1" dirty="0">
                <a:solidFill>
                  <a:schemeClr val="tx1"/>
                </a:solidFill>
                <a:latin typeface="Arial Rounded MT Bold" panose="020F0704030504030204" pitchFamily="34" charset="0"/>
              </a:rPr>
              <a:t>of hygienic pads</a:t>
            </a:r>
            <a:endParaRPr sz="2000" b="1" dirty="0">
              <a:solidFill>
                <a:schemeClr val="tx1"/>
              </a:solidFill>
              <a:latin typeface="Arial Rounded MT Bold" panose="020F0704030504030204" pitchFamily="34" charset="0"/>
            </a:endParaRPr>
          </a:p>
        </p:txBody>
      </p:sp>
      <p:sp>
        <p:nvSpPr>
          <p:cNvPr id="193" name="Google Shape;193;p29"/>
          <p:cNvSpPr txBox="1"/>
          <p:nvPr/>
        </p:nvSpPr>
        <p:spPr>
          <a:xfrm>
            <a:off x="288123" y="4695696"/>
            <a:ext cx="8464500" cy="37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000" dirty="0">
                <a:solidFill>
                  <a:schemeClr val="dk1"/>
                </a:solidFill>
                <a:latin typeface="Avenir Light" panose="020B0402020203020204" pitchFamily="34" charset="77"/>
              </a:rPr>
              <a:t>Investigators: Joseph Berenholz, MD, Michigan, USA and Tracey Sims, MD; George Botros, MD, Liverpool, UK </a:t>
            </a:r>
            <a:endParaRPr sz="1000" dirty="0">
              <a:solidFill>
                <a:schemeClr val="dk1"/>
              </a:solidFill>
              <a:latin typeface="Avenir Light" panose="020B0402020203020204" pitchFamily="34" charset="77"/>
            </a:endParaRPr>
          </a:p>
          <a:p>
            <a:pPr marL="0" lvl="0" indent="0" algn="ctr" rtl="0">
              <a:spcBef>
                <a:spcPts val="0"/>
              </a:spcBef>
              <a:spcAft>
                <a:spcPts val="0"/>
              </a:spcAft>
              <a:buClr>
                <a:schemeClr val="dk1"/>
              </a:buClr>
              <a:buSzPts val="1100"/>
              <a:buFont typeface="Arial"/>
              <a:buNone/>
            </a:pPr>
            <a:r>
              <a:rPr lang="en" sz="1000" dirty="0">
                <a:solidFill>
                  <a:schemeClr val="dk1"/>
                </a:solidFill>
                <a:latin typeface="Avenir Light" panose="020B0402020203020204" pitchFamily="34" charset="77"/>
              </a:rPr>
              <a:t>				</a:t>
            </a:r>
            <a:endParaRPr sz="1000" dirty="0">
              <a:solidFill>
                <a:schemeClr val="dk1"/>
              </a:solidFill>
              <a:latin typeface="Avenir Light" panose="020B0402020203020204" pitchFamily="34" charset="77"/>
            </a:endParaRPr>
          </a:p>
          <a:p>
            <a:pPr marL="0" lvl="0" indent="0" algn="ctr" rtl="0">
              <a:spcBef>
                <a:spcPts val="0"/>
              </a:spcBef>
              <a:spcAft>
                <a:spcPts val="0"/>
              </a:spcAft>
              <a:buClr>
                <a:schemeClr val="dk1"/>
              </a:buClr>
              <a:buSzPts val="1100"/>
              <a:buFont typeface="Arial"/>
              <a:buNone/>
            </a:pPr>
            <a:r>
              <a:rPr lang="en" sz="1000" dirty="0">
                <a:solidFill>
                  <a:schemeClr val="dk1"/>
                </a:solidFill>
                <a:latin typeface="Avenir Light" panose="020B0402020203020204" pitchFamily="34" charset="77"/>
              </a:rPr>
              <a:t>			</a:t>
            </a:r>
            <a:endParaRPr sz="1000" dirty="0">
              <a:solidFill>
                <a:schemeClr val="dk1"/>
              </a:solidFill>
              <a:latin typeface="Avenir Light" panose="020B0402020203020204" pitchFamily="34" charset="77"/>
            </a:endParaRPr>
          </a:p>
          <a:p>
            <a:pPr marL="0" lvl="0" indent="0" algn="ctr" rtl="0">
              <a:spcBef>
                <a:spcPts val="0"/>
              </a:spcBef>
              <a:spcAft>
                <a:spcPts val="0"/>
              </a:spcAft>
              <a:buClr>
                <a:schemeClr val="dk1"/>
              </a:buClr>
              <a:buSzPts val="1100"/>
              <a:buFont typeface="Arial"/>
              <a:buNone/>
            </a:pPr>
            <a:r>
              <a:rPr lang="en" sz="1000" dirty="0">
                <a:solidFill>
                  <a:schemeClr val="dk1"/>
                </a:solidFill>
                <a:latin typeface="Avenir Light" panose="020B0402020203020204" pitchFamily="34" charset="77"/>
              </a:rPr>
              <a:t>		</a:t>
            </a:r>
            <a:endParaRPr sz="1000" dirty="0">
              <a:solidFill>
                <a:schemeClr val="dk1"/>
              </a:solidFill>
              <a:latin typeface="Avenir Light" panose="020B0402020203020204" pitchFamily="34" charset="77"/>
            </a:endParaRPr>
          </a:p>
          <a:p>
            <a:pPr marL="0" lvl="0" indent="0" algn="ctr" rtl="0">
              <a:spcBef>
                <a:spcPts val="0"/>
              </a:spcBef>
              <a:spcAft>
                <a:spcPts val="0"/>
              </a:spcAft>
              <a:buNone/>
            </a:pPr>
            <a:endParaRPr sz="1000" dirty="0">
              <a:latin typeface="Avenir Light" panose="020B0402020203020204" pitchFamily="34" charset="77"/>
            </a:endParaRPr>
          </a:p>
        </p:txBody>
      </p:sp>
      <p:sp>
        <p:nvSpPr>
          <p:cNvPr id="8" name="TextBox 7">
            <a:extLst>
              <a:ext uri="{FF2B5EF4-FFF2-40B4-BE49-F238E27FC236}">
                <a16:creationId xmlns:a16="http://schemas.microsoft.com/office/drawing/2014/main" xmlns="" id="{A6C533B6-9364-6449-A0EE-6D8E29163434}"/>
              </a:ext>
            </a:extLst>
          </p:cNvPr>
          <p:cNvSpPr txBox="1"/>
          <p:nvPr/>
        </p:nvSpPr>
        <p:spPr>
          <a:xfrm>
            <a:off x="2672596" y="253830"/>
            <a:ext cx="3484790" cy="1107996"/>
          </a:xfrm>
          <a:prstGeom prst="rect">
            <a:avLst/>
          </a:prstGeom>
          <a:noFill/>
        </p:spPr>
        <p:txBody>
          <a:bodyPr wrap="square" rtlCol="0">
            <a:spAutoFit/>
          </a:bodyPr>
          <a:lstStyle/>
          <a:p>
            <a:pPr algn="ctr"/>
            <a:r>
              <a:rPr lang="en-CA" sz="1800" b="1" dirty="0">
                <a:latin typeface="Arial Rounded MT Bold" panose="020F0704030504030204" pitchFamily="34" charset="0"/>
                <a:ea typeface="Tahoma" panose="020B0604030504040204" pitchFamily="34" charset="0"/>
                <a:cs typeface="Tahoma" panose="020B0604030504040204" pitchFamily="34" charset="0"/>
              </a:rPr>
              <a:t>CLINICAL STUDY</a:t>
            </a: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9" name="Straight Connector 8">
            <a:extLst>
              <a:ext uri="{FF2B5EF4-FFF2-40B4-BE49-F238E27FC236}">
                <a16:creationId xmlns:a16="http://schemas.microsoft.com/office/drawing/2014/main" xmlns="" id="{15462C1A-9280-124B-8EE2-97D413BD597D}"/>
              </a:ext>
            </a:extLst>
          </p:cNvPr>
          <p:cNvCxnSpPr/>
          <p:nvPr/>
        </p:nvCxnSpPr>
        <p:spPr>
          <a:xfrm>
            <a:off x="3962597" y="750098"/>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BA2C2287-4889-CE49-843C-BE7A4C416949}"/>
              </a:ext>
            </a:extLst>
          </p:cNvPr>
          <p:cNvSpPr/>
          <p:nvPr/>
        </p:nvSpPr>
        <p:spPr>
          <a:xfrm>
            <a:off x="1461884" y="1055017"/>
            <a:ext cx="6237890" cy="523220"/>
          </a:xfrm>
          <a:prstGeom prst="rect">
            <a:avLst/>
          </a:prstGeom>
        </p:spPr>
        <p:txBody>
          <a:bodyPr wrap="square">
            <a:spAutoFit/>
          </a:bodyPr>
          <a:lstStyle/>
          <a:p>
            <a:r>
              <a:rPr lang="en" dirty="0">
                <a:solidFill>
                  <a:schemeClr val="tx1"/>
                </a:solidFill>
                <a:latin typeface="Avenir Light" panose="020B0402020203020204" pitchFamily="34" charset="77"/>
              </a:rPr>
              <a:t>	</a:t>
            </a:r>
            <a:r>
              <a:rPr lang="en" b="1" dirty="0">
                <a:solidFill>
                  <a:schemeClr val="tx1"/>
                </a:solidFill>
                <a:latin typeface="Avenir Light" panose="020B0402020203020204" pitchFamily="34" charset="77"/>
              </a:rPr>
              <a:t>HIFEM Technology Can Improve Quality Of Life </a:t>
            </a:r>
          </a:p>
          <a:p>
            <a:endParaRPr lang="en-US" dirty="0">
              <a:solidFill>
                <a:schemeClr val="tx1"/>
              </a:solidFill>
              <a:latin typeface="Avenir Light" panose="020B0402020203020204" pitchFamily="34" charset="77"/>
            </a:endParaRPr>
          </a:p>
        </p:txBody>
      </p:sp>
      <p:cxnSp>
        <p:nvCxnSpPr>
          <p:cNvPr id="7" name="Straight Connector 6">
            <a:extLst>
              <a:ext uri="{FF2B5EF4-FFF2-40B4-BE49-F238E27FC236}">
                <a16:creationId xmlns:a16="http://schemas.microsoft.com/office/drawing/2014/main" xmlns="" id="{37055C65-E58B-6A4D-9F85-802A8CDC332F}"/>
              </a:ext>
            </a:extLst>
          </p:cNvPr>
          <p:cNvCxnSpPr/>
          <p:nvPr/>
        </p:nvCxnSpPr>
        <p:spPr>
          <a:xfrm>
            <a:off x="646044" y="1187931"/>
            <a:ext cx="0" cy="309107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AA2259A-2C2D-0F40-9F11-97200782CC23}"/>
              </a:ext>
            </a:extLst>
          </p:cNvPr>
          <p:cNvCxnSpPr>
            <a:cxnSpLocks/>
          </p:cNvCxnSpPr>
          <p:nvPr/>
        </p:nvCxnSpPr>
        <p:spPr>
          <a:xfrm flipH="1">
            <a:off x="636105" y="4287080"/>
            <a:ext cx="7752522"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6A212C4-4763-014D-9ACD-31131951EAB0}"/>
              </a:ext>
            </a:extLst>
          </p:cNvPr>
          <p:cNvCxnSpPr/>
          <p:nvPr/>
        </p:nvCxnSpPr>
        <p:spPr>
          <a:xfrm>
            <a:off x="8388627" y="1196010"/>
            <a:ext cx="0" cy="309107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892685A0-C5B5-0641-A9D5-3EEA475516B4}"/>
              </a:ext>
            </a:extLst>
          </p:cNvPr>
          <p:cNvCxnSpPr>
            <a:cxnSpLocks/>
          </p:cNvCxnSpPr>
          <p:nvPr/>
        </p:nvCxnSpPr>
        <p:spPr>
          <a:xfrm flipH="1">
            <a:off x="636106" y="1187931"/>
            <a:ext cx="1665660" cy="11847"/>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C9B258D-EE83-7D44-93A0-0E08288612EA}"/>
              </a:ext>
            </a:extLst>
          </p:cNvPr>
          <p:cNvCxnSpPr>
            <a:cxnSpLocks/>
          </p:cNvCxnSpPr>
          <p:nvPr/>
        </p:nvCxnSpPr>
        <p:spPr>
          <a:xfrm flipH="1" flipV="1">
            <a:off x="6295697" y="1196010"/>
            <a:ext cx="2102870" cy="9706"/>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634247"/>
      </p:ext>
    </p:extLst>
  </p:cSld>
  <p:clrMapOvr>
    <a:masterClrMapping/>
  </p:clrMapOvr>
  <mc:AlternateContent xmlns:mc="http://schemas.openxmlformats.org/markup-compatibility/2006">
    <mc:Choice xmlns:p14="http://schemas.microsoft.com/office/powerpoint/2010/main" Requires="p14">
      <p:transition spd="slow" p14:dur="2000" advClick="0" advTm="75000"/>
    </mc:Choice>
    <mc:Fallback>
      <p:transition spd="slow" advClick="0" advTm="7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9"/>
          <p:cNvSpPr txBox="1">
            <a:spLocks noGrp="1"/>
          </p:cNvSpPr>
          <p:nvPr>
            <p:ph type="body" idx="1"/>
          </p:nvPr>
        </p:nvSpPr>
        <p:spPr>
          <a:xfrm>
            <a:off x="1029346" y="1296591"/>
            <a:ext cx="7114191" cy="375000"/>
          </a:xfrm>
          <a:prstGeom prst="rect">
            <a:avLst/>
          </a:prstGeom>
        </p:spPr>
        <p:txBody>
          <a:bodyPr spcFirstLastPara="1" wrap="square" lIns="91425" tIns="91425" rIns="91425" bIns="91425" anchor="t" anchorCtr="0">
            <a:noAutofit/>
          </a:bodyPr>
          <a:lstStyle/>
          <a:p>
            <a:pPr algn="l"/>
            <a:r>
              <a:rPr lang="en-CA" sz="2600" b="0" i="0" u="none" strike="noStrike" dirty="0">
                <a:solidFill>
                  <a:srgbClr val="000000"/>
                </a:solidFill>
                <a:effectLst/>
                <a:latin typeface="Aptos Narrow" panose="020B0004020202020204" pitchFamily="34" charset="0"/>
              </a:rPr>
              <a:t>Data was collected from the completed charts of 8 different UROSPOT clinics, between June 2022 and January 2024.</a:t>
            </a:r>
            <a:endParaRPr lang="en-CA" sz="2600" b="0" i="0" u="none" strike="noStrike" dirty="0">
              <a:solidFill>
                <a:srgbClr val="000000"/>
              </a:solidFill>
              <a:effectLst/>
              <a:latin typeface="-webkit-standard"/>
            </a:endParaRPr>
          </a:p>
          <a:p>
            <a:pPr algn="l"/>
            <a:r>
              <a:rPr lang="en-CA" sz="2600" b="0" i="0" u="none" strike="noStrike" dirty="0">
                <a:solidFill>
                  <a:srgbClr val="000000"/>
                </a:solidFill>
                <a:effectLst/>
                <a:latin typeface="Aptos Narrow" panose="020B0004020202020204" pitchFamily="34" charset="0"/>
              </a:rPr>
              <a:t>There were 28 Clients, previously diagnosed with MS, who completed 6 UROSPOT treatments.  </a:t>
            </a:r>
            <a:endParaRPr lang="en-CA" sz="2600" b="0" i="0" u="none" strike="noStrike" dirty="0">
              <a:solidFill>
                <a:srgbClr val="000000"/>
              </a:solidFill>
              <a:effectLst/>
              <a:latin typeface="-webkit-standard"/>
            </a:endParaRPr>
          </a:p>
          <a:p>
            <a:pPr algn="l"/>
            <a:r>
              <a:rPr lang="en-CA" sz="2600" b="0" i="0" u="none" strike="noStrike" dirty="0">
                <a:solidFill>
                  <a:srgbClr val="000000"/>
                </a:solidFill>
                <a:effectLst/>
                <a:latin typeface="Aptos Narrow" panose="020B0004020202020204" pitchFamily="34" charset="0"/>
              </a:rPr>
              <a:t>The average age of the Clients was 53.5 years.  </a:t>
            </a:r>
            <a:endParaRPr lang="en-CA" sz="2600" b="0" i="0" u="none" strike="noStrike" dirty="0">
              <a:solidFill>
                <a:srgbClr val="000000"/>
              </a:solidFill>
              <a:effectLst/>
              <a:latin typeface="-webkit-standard"/>
            </a:endParaRPr>
          </a:p>
        </p:txBody>
      </p:sp>
      <p:sp>
        <p:nvSpPr>
          <p:cNvPr id="8" name="TextBox 7">
            <a:extLst>
              <a:ext uri="{FF2B5EF4-FFF2-40B4-BE49-F238E27FC236}">
                <a16:creationId xmlns:a16="http://schemas.microsoft.com/office/drawing/2014/main" xmlns="" id="{A6C533B6-9364-6449-A0EE-6D8E29163434}"/>
              </a:ext>
            </a:extLst>
          </p:cNvPr>
          <p:cNvSpPr txBox="1"/>
          <p:nvPr/>
        </p:nvSpPr>
        <p:spPr>
          <a:xfrm>
            <a:off x="2672596" y="253830"/>
            <a:ext cx="3484790" cy="1015663"/>
          </a:xfrm>
          <a:prstGeom prst="rect">
            <a:avLst/>
          </a:prstGeom>
          <a:noFill/>
        </p:spPr>
        <p:txBody>
          <a:bodyPr wrap="square" rtlCol="0">
            <a:spAutoFit/>
          </a:bodyPr>
          <a:lstStyle/>
          <a:p>
            <a:pPr algn="ctr"/>
            <a:r>
              <a:rPr lang="en-CA" sz="1200" b="1" dirty="0">
                <a:latin typeface="Arial Narrow" panose="020B0606020202030204" pitchFamily="34" charset="0"/>
                <a:ea typeface="Tahoma" panose="020B0604030504040204" pitchFamily="34" charset="0"/>
                <a:cs typeface="Tahoma" panose="020B0604030504040204" pitchFamily="34" charset="0"/>
              </a:rPr>
              <a:t>UROSPOT MS DATA RESULTS</a:t>
            </a: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9" name="Straight Connector 8">
            <a:extLst>
              <a:ext uri="{FF2B5EF4-FFF2-40B4-BE49-F238E27FC236}">
                <a16:creationId xmlns:a16="http://schemas.microsoft.com/office/drawing/2014/main" xmlns="" id="{15462C1A-9280-124B-8EE2-97D413BD597D}"/>
              </a:ext>
            </a:extLst>
          </p:cNvPr>
          <p:cNvCxnSpPr/>
          <p:nvPr/>
        </p:nvCxnSpPr>
        <p:spPr>
          <a:xfrm>
            <a:off x="3962597" y="750098"/>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BA2C2287-4889-CE49-843C-BE7A4C416949}"/>
              </a:ext>
            </a:extLst>
          </p:cNvPr>
          <p:cNvSpPr/>
          <p:nvPr/>
        </p:nvSpPr>
        <p:spPr>
          <a:xfrm>
            <a:off x="2311704" y="1051644"/>
            <a:ext cx="4099852" cy="523220"/>
          </a:xfrm>
          <a:prstGeom prst="rect">
            <a:avLst/>
          </a:prstGeom>
        </p:spPr>
        <p:txBody>
          <a:bodyPr wrap="square">
            <a:spAutoFit/>
          </a:bodyPr>
          <a:lstStyle/>
          <a:p>
            <a:r>
              <a:rPr lang="en" dirty="0">
                <a:solidFill>
                  <a:schemeClr val="tx1"/>
                </a:solidFill>
                <a:latin typeface="Avenir Light" panose="020B0402020203020204" pitchFamily="34" charset="77"/>
              </a:rPr>
              <a:t>	GENERAL INFORMATION</a:t>
            </a:r>
          </a:p>
          <a:p>
            <a:endParaRPr lang="en-US" dirty="0">
              <a:solidFill>
                <a:schemeClr val="tx1"/>
              </a:solidFill>
              <a:latin typeface="Avenir Light" panose="020B0402020203020204" pitchFamily="34" charset="77"/>
            </a:endParaRPr>
          </a:p>
        </p:txBody>
      </p:sp>
      <p:cxnSp>
        <p:nvCxnSpPr>
          <p:cNvPr id="7" name="Straight Connector 6">
            <a:extLst>
              <a:ext uri="{FF2B5EF4-FFF2-40B4-BE49-F238E27FC236}">
                <a16:creationId xmlns:a16="http://schemas.microsoft.com/office/drawing/2014/main" xmlns="" id="{37055C65-E58B-6A4D-9F85-802A8CDC332F}"/>
              </a:ext>
            </a:extLst>
          </p:cNvPr>
          <p:cNvCxnSpPr/>
          <p:nvPr/>
        </p:nvCxnSpPr>
        <p:spPr>
          <a:xfrm>
            <a:off x="646044" y="1187931"/>
            <a:ext cx="0" cy="309107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AA2259A-2C2D-0F40-9F11-97200782CC23}"/>
              </a:ext>
            </a:extLst>
          </p:cNvPr>
          <p:cNvCxnSpPr>
            <a:cxnSpLocks/>
          </p:cNvCxnSpPr>
          <p:nvPr/>
        </p:nvCxnSpPr>
        <p:spPr>
          <a:xfrm flipH="1">
            <a:off x="636105" y="4287080"/>
            <a:ext cx="7752522"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6A212C4-4763-014D-9ACD-31131951EAB0}"/>
              </a:ext>
            </a:extLst>
          </p:cNvPr>
          <p:cNvCxnSpPr/>
          <p:nvPr/>
        </p:nvCxnSpPr>
        <p:spPr>
          <a:xfrm>
            <a:off x="8388627" y="1196010"/>
            <a:ext cx="0" cy="309107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892685A0-C5B5-0641-A9D5-3EEA475516B4}"/>
              </a:ext>
            </a:extLst>
          </p:cNvPr>
          <p:cNvCxnSpPr>
            <a:cxnSpLocks/>
          </p:cNvCxnSpPr>
          <p:nvPr/>
        </p:nvCxnSpPr>
        <p:spPr>
          <a:xfrm flipH="1">
            <a:off x="636106" y="1187931"/>
            <a:ext cx="1665660" cy="11847"/>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C9B258D-EE83-7D44-93A0-0E08288612EA}"/>
              </a:ext>
            </a:extLst>
          </p:cNvPr>
          <p:cNvCxnSpPr>
            <a:cxnSpLocks/>
          </p:cNvCxnSpPr>
          <p:nvPr/>
        </p:nvCxnSpPr>
        <p:spPr>
          <a:xfrm flipH="1" flipV="1">
            <a:off x="6295697" y="1196010"/>
            <a:ext cx="2102870" cy="9706"/>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262792"/>
      </p:ext>
    </p:extLst>
  </p:cSld>
  <p:clrMapOvr>
    <a:masterClrMapping/>
  </p:clrMapOvr>
  <mc:AlternateContent xmlns:mc="http://schemas.openxmlformats.org/markup-compatibility/2006">
    <mc:Choice xmlns:p14="http://schemas.microsoft.com/office/powerpoint/2010/main" Requires="p14">
      <p:transition spd="slow" p14:dur="2000" advClick="0" advTm="90000"/>
    </mc:Choice>
    <mc:Fallback>
      <p:transition spd="slow" advClick="0" advTm="9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9"/>
          <p:cNvSpPr txBox="1">
            <a:spLocks noGrp="1"/>
          </p:cNvSpPr>
          <p:nvPr>
            <p:ph type="body" idx="1"/>
          </p:nvPr>
        </p:nvSpPr>
        <p:spPr>
          <a:xfrm>
            <a:off x="1014904" y="1426808"/>
            <a:ext cx="7114191" cy="375000"/>
          </a:xfrm>
          <a:prstGeom prst="rect">
            <a:avLst/>
          </a:prstGeom>
        </p:spPr>
        <p:txBody>
          <a:bodyPr spcFirstLastPara="1" wrap="square" lIns="91425" tIns="91425" rIns="91425" bIns="91425" anchor="t" anchorCtr="0">
            <a:noAutofit/>
          </a:bodyPr>
          <a:lstStyle/>
          <a:p>
            <a:pPr algn="l"/>
            <a:r>
              <a:rPr lang="en-CA" sz="2600" b="0" i="0" u="none" strike="noStrike" dirty="0">
                <a:solidFill>
                  <a:srgbClr val="000000"/>
                </a:solidFill>
                <a:effectLst/>
                <a:latin typeface="Aptos Narrow" panose="020B0004020202020204" pitchFamily="34" charset="0"/>
              </a:rPr>
              <a:t>11% identified as male and 89% as female.</a:t>
            </a:r>
          </a:p>
          <a:p>
            <a:pPr marL="114300" indent="0" algn="l">
              <a:buNone/>
            </a:pPr>
            <a:r>
              <a:rPr lang="en-CA" sz="2600" b="0" i="0" u="none" strike="noStrike" dirty="0">
                <a:solidFill>
                  <a:srgbClr val="000000"/>
                </a:solidFill>
                <a:effectLst/>
                <a:latin typeface="Aptos Narrow" panose="020B0004020202020204" pitchFamily="34" charset="0"/>
              </a:rPr>
              <a:t> </a:t>
            </a:r>
            <a:r>
              <a:rPr lang="en-CA" sz="200" b="0" i="0" u="none" strike="noStrike" dirty="0">
                <a:solidFill>
                  <a:srgbClr val="000000"/>
                </a:solidFill>
                <a:effectLst/>
                <a:latin typeface="Aptos Narrow" panose="020B0004020202020204" pitchFamily="34" charset="0"/>
              </a:rPr>
              <a:t> </a:t>
            </a:r>
            <a:endParaRPr lang="en-CA" sz="200" b="0" i="0" u="none" strike="noStrike" dirty="0">
              <a:solidFill>
                <a:srgbClr val="000000"/>
              </a:solidFill>
              <a:effectLst/>
              <a:latin typeface="-webkit-standard"/>
            </a:endParaRPr>
          </a:p>
          <a:p>
            <a:pPr algn="l"/>
            <a:r>
              <a:rPr lang="en-CA" sz="2000" b="0" i="0" u="none" strike="noStrike" dirty="0">
                <a:solidFill>
                  <a:srgbClr val="000000"/>
                </a:solidFill>
                <a:effectLst/>
                <a:latin typeface="Symbol" pitchFamily="2" charset="2"/>
              </a:rPr>
              <a:t> </a:t>
            </a:r>
            <a:r>
              <a:rPr lang="en-CA" sz="2600" b="0" i="0" u="none" strike="noStrike" dirty="0">
                <a:solidFill>
                  <a:srgbClr val="000000"/>
                </a:solidFill>
                <a:effectLst/>
                <a:latin typeface="Aptos Narrow" panose="020B0004020202020204" pitchFamily="34" charset="0"/>
              </a:rPr>
              <a:t>The most common reasons for seeking treatment were for Urinary Incontinence, Frequency, Stress Urinary Incontinence and Nocturia.  </a:t>
            </a:r>
            <a:endParaRPr lang="en-CA" sz="2600" b="0" i="0" u="none" strike="noStrike" dirty="0">
              <a:solidFill>
                <a:srgbClr val="000000"/>
              </a:solidFill>
              <a:effectLst/>
              <a:latin typeface="-webkit-standard"/>
            </a:endParaRPr>
          </a:p>
          <a:p>
            <a:pPr marL="114300" indent="0" algn="l">
              <a:buNone/>
            </a:pPr>
            <a:r>
              <a:rPr lang="en-CA" sz="2000" b="0" i="0" u="none" strike="noStrike" dirty="0">
                <a:solidFill>
                  <a:srgbClr val="000000"/>
                </a:solidFill>
                <a:effectLst/>
                <a:latin typeface="-webkit-standard"/>
              </a:rPr>
              <a:t> </a:t>
            </a:r>
          </a:p>
        </p:txBody>
      </p:sp>
      <p:sp>
        <p:nvSpPr>
          <p:cNvPr id="8" name="TextBox 7">
            <a:extLst>
              <a:ext uri="{FF2B5EF4-FFF2-40B4-BE49-F238E27FC236}">
                <a16:creationId xmlns:a16="http://schemas.microsoft.com/office/drawing/2014/main" xmlns="" id="{A6C533B6-9364-6449-A0EE-6D8E29163434}"/>
              </a:ext>
            </a:extLst>
          </p:cNvPr>
          <p:cNvSpPr txBox="1"/>
          <p:nvPr/>
        </p:nvSpPr>
        <p:spPr>
          <a:xfrm>
            <a:off x="2672596" y="253830"/>
            <a:ext cx="3484790" cy="1046440"/>
          </a:xfrm>
          <a:prstGeom prst="rect">
            <a:avLst/>
          </a:prstGeom>
          <a:noFill/>
        </p:spPr>
        <p:txBody>
          <a:bodyPr wrap="square" rtlCol="0">
            <a:spAutoFit/>
          </a:bodyPr>
          <a:lstStyle/>
          <a:p>
            <a:pPr algn="ctr"/>
            <a:r>
              <a:rPr lang="en-CA" b="1" dirty="0">
                <a:latin typeface="Arial" panose="020B0604020202020204" pitchFamily="34" charset="0"/>
                <a:ea typeface="Tahoma" panose="020B0604030504040204" pitchFamily="34" charset="0"/>
                <a:cs typeface="Arial" panose="020B0604020202020204" pitchFamily="34" charset="0"/>
              </a:rPr>
              <a:t>UROSPOT MS DATA RESULTS</a:t>
            </a: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9" name="Straight Connector 8">
            <a:extLst>
              <a:ext uri="{FF2B5EF4-FFF2-40B4-BE49-F238E27FC236}">
                <a16:creationId xmlns:a16="http://schemas.microsoft.com/office/drawing/2014/main" xmlns="" id="{15462C1A-9280-124B-8EE2-97D413BD597D}"/>
              </a:ext>
            </a:extLst>
          </p:cNvPr>
          <p:cNvCxnSpPr/>
          <p:nvPr/>
        </p:nvCxnSpPr>
        <p:spPr>
          <a:xfrm>
            <a:off x="3962597" y="750098"/>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BA2C2287-4889-CE49-843C-BE7A4C416949}"/>
              </a:ext>
            </a:extLst>
          </p:cNvPr>
          <p:cNvSpPr/>
          <p:nvPr/>
        </p:nvSpPr>
        <p:spPr>
          <a:xfrm>
            <a:off x="2311704" y="1051644"/>
            <a:ext cx="4099852" cy="523220"/>
          </a:xfrm>
          <a:prstGeom prst="rect">
            <a:avLst/>
          </a:prstGeom>
        </p:spPr>
        <p:txBody>
          <a:bodyPr wrap="square">
            <a:spAutoFit/>
          </a:bodyPr>
          <a:lstStyle/>
          <a:p>
            <a:r>
              <a:rPr lang="en" dirty="0">
                <a:solidFill>
                  <a:schemeClr val="tx1"/>
                </a:solidFill>
                <a:latin typeface="Avenir Light" panose="020B0402020203020204" pitchFamily="34" charset="77"/>
              </a:rPr>
              <a:t>	</a:t>
            </a:r>
            <a:r>
              <a:rPr lang="en" b="1" dirty="0">
                <a:solidFill>
                  <a:schemeClr val="tx1"/>
                </a:solidFill>
                <a:latin typeface="Avenir Light" panose="020B0402020203020204" pitchFamily="34" charset="77"/>
              </a:rPr>
              <a:t>GENERAL INFORMATION</a:t>
            </a:r>
          </a:p>
          <a:p>
            <a:endParaRPr lang="en-US" dirty="0">
              <a:solidFill>
                <a:schemeClr val="tx1"/>
              </a:solidFill>
              <a:latin typeface="Avenir Light" panose="020B0402020203020204" pitchFamily="34" charset="77"/>
            </a:endParaRPr>
          </a:p>
        </p:txBody>
      </p:sp>
      <p:cxnSp>
        <p:nvCxnSpPr>
          <p:cNvPr id="7" name="Straight Connector 6">
            <a:extLst>
              <a:ext uri="{FF2B5EF4-FFF2-40B4-BE49-F238E27FC236}">
                <a16:creationId xmlns:a16="http://schemas.microsoft.com/office/drawing/2014/main" xmlns="" id="{37055C65-E58B-6A4D-9F85-802A8CDC332F}"/>
              </a:ext>
            </a:extLst>
          </p:cNvPr>
          <p:cNvCxnSpPr/>
          <p:nvPr/>
        </p:nvCxnSpPr>
        <p:spPr>
          <a:xfrm>
            <a:off x="646044" y="1187931"/>
            <a:ext cx="0" cy="309107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AA2259A-2C2D-0F40-9F11-97200782CC23}"/>
              </a:ext>
            </a:extLst>
          </p:cNvPr>
          <p:cNvCxnSpPr>
            <a:cxnSpLocks/>
          </p:cNvCxnSpPr>
          <p:nvPr/>
        </p:nvCxnSpPr>
        <p:spPr>
          <a:xfrm flipH="1">
            <a:off x="636105" y="4287080"/>
            <a:ext cx="7752522"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6A212C4-4763-014D-9ACD-31131951EAB0}"/>
              </a:ext>
            </a:extLst>
          </p:cNvPr>
          <p:cNvCxnSpPr/>
          <p:nvPr/>
        </p:nvCxnSpPr>
        <p:spPr>
          <a:xfrm>
            <a:off x="8388627" y="1196010"/>
            <a:ext cx="0" cy="309107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892685A0-C5B5-0641-A9D5-3EEA475516B4}"/>
              </a:ext>
            </a:extLst>
          </p:cNvPr>
          <p:cNvCxnSpPr>
            <a:cxnSpLocks/>
          </p:cNvCxnSpPr>
          <p:nvPr/>
        </p:nvCxnSpPr>
        <p:spPr>
          <a:xfrm flipH="1">
            <a:off x="636106" y="1187931"/>
            <a:ext cx="1665660" cy="11847"/>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C9B258D-EE83-7D44-93A0-0E08288612EA}"/>
              </a:ext>
            </a:extLst>
          </p:cNvPr>
          <p:cNvCxnSpPr>
            <a:cxnSpLocks/>
          </p:cNvCxnSpPr>
          <p:nvPr/>
        </p:nvCxnSpPr>
        <p:spPr>
          <a:xfrm flipH="1" flipV="1">
            <a:off x="6295697" y="1196010"/>
            <a:ext cx="2102870" cy="9706"/>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979573"/>
      </p:ext>
    </p:extLst>
  </p:cSld>
  <p:clrMapOvr>
    <a:masterClrMapping/>
  </p:clrMapOvr>
  <mc:AlternateContent xmlns:mc="http://schemas.openxmlformats.org/markup-compatibility/2006">
    <mc:Choice xmlns:p14="http://schemas.microsoft.com/office/powerpoint/2010/main" Requires="p14">
      <p:transition spd="slow" p14:dur="2000" advClick="0" advTm="64000"/>
    </mc:Choice>
    <mc:Fallback>
      <p:transition spd="slow" advClick="0" advTm="64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9"/>
          <p:cNvSpPr txBox="1">
            <a:spLocks noGrp="1"/>
          </p:cNvSpPr>
          <p:nvPr>
            <p:ph type="body" idx="1"/>
          </p:nvPr>
        </p:nvSpPr>
        <p:spPr>
          <a:xfrm>
            <a:off x="1207822" y="3097857"/>
            <a:ext cx="5866500" cy="375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b="1" dirty="0">
                <a:solidFill>
                  <a:schemeClr val="tx1"/>
                </a:solidFill>
                <a:latin typeface="Arial Rounded MT Bold" panose="020F0704030504030204" pitchFamily="34" charset="0"/>
              </a:rPr>
              <a:t>Chose to do treatment</a:t>
            </a:r>
            <a:br>
              <a:rPr lang="en" sz="2000" b="1" dirty="0">
                <a:solidFill>
                  <a:schemeClr val="tx1"/>
                </a:solidFill>
                <a:latin typeface="Arial Rounded MT Bold" panose="020F0704030504030204" pitchFamily="34" charset="0"/>
              </a:rPr>
            </a:br>
            <a:r>
              <a:rPr lang="en" sz="2000" b="1" dirty="0">
                <a:solidFill>
                  <a:schemeClr val="tx1"/>
                </a:solidFill>
                <a:latin typeface="Arial Rounded MT Bold" panose="020F0704030504030204" pitchFamily="34" charset="0"/>
              </a:rPr>
              <a:t>in the Physio Stream</a:t>
            </a:r>
            <a:endParaRPr sz="2000" b="1" dirty="0">
              <a:solidFill>
                <a:schemeClr val="tx1"/>
              </a:solidFill>
              <a:latin typeface="Arial Rounded MT Bold" panose="020F0704030504030204" pitchFamily="34" charset="0"/>
            </a:endParaRPr>
          </a:p>
        </p:txBody>
      </p:sp>
      <p:sp>
        <p:nvSpPr>
          <p:cNvPr id="190" name="Google Shape;190;p29"/>
          <p:cNvSpPr txBox="1"/>
          <p:nvPr/>
        </p:nvSpPr>
        <p:spPr>
          <a:xfrm>
            <a:off x="1181555" y="1746833"/>
            <a:ext cx="2959517" cy="12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b="1" dirty="0">
                <a:latin typeface="Avenir Black" panose="02000503020000020003" pitchFamily="2" charset="0"/>
              </a:rPr>
              <a:t>68%</a:t>
            </a:r>
            <a:endParaRPr sz="9600" b="1" dirty="0">
              <a:latin typeface="Avenir Black" panose="02000503020000020003" pitchFamily="2" charset="0"/>
            </a:endParaRPr>
          </a:p>
        </p:txBody>
      </p:sp>
      <p:sp>
        <p:nvSpPr>
          <p:cNvPr id="191" name="Google Shape;191;p29"/>
          <p:cNvSpPr txBox="1"/>
          <p:nvPr/>
        </p:nvSpPr>
        <p:spPr>
          <a:xfrm>
            <a:off x="5099583" y="1746833"/>
            <a:ext cx="3279106" cy="12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b="1" dirty="0">
                <a:latin typeface="Avenir Black" panose="02000503020000020003" pitchFamily="2" charset="0"/>
              </a:rPr>
              <a:t>32%</a:t>
            </a:r>
            <a:endParaRPr sz="9600" b="1" dirty="0">
              <a:latin typeface="Avenir Black" panose="02000503020000020003" pitchFamily="2" charset="0"/>
            </a:endParaRPr>
          </a:p>
        </p:txBody>
      </p:sp>
      <p:sp>
        <p:nvSpPr>
          <p:cNvPr id="192" name="Google Shape;192;p29"/>
          <p:cNvSpPr txBox="1">
            <a:spLocks noGrp="1"/>
          </p:cNvSpPr>
          <p:nvPr>
            <p:ph type="body" idx="1"/>
          </p:nvPr>
        </p:nvSpPr>
        <p:spPr>
          <a:xfrm>
            <a:off x="5173866" y="3147567"/>
            <a:ext cx="6074056" cy="375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b="1" dirty="0">
                <a:solidFill>
                  <a:schemeClr val="tx1"/>
                </a:solidFill>
                <a:latin typeface="Arial Rounded MT Bold" panose="020F0704030504030204" pitchFamily="34" charset="0"/>
              </a:rPr>
              <a:t>Chose to do treatment </a:t>
            </a:r>
          </a:p>
          <a:p>
            <a:pPr marL="0" lvl="0" indent="0" algn="l" rtl="0">
              <a:lnSpc>
                <a:spcPct val="100000"/>
              </a:lnSpc>
              <a:spcBef>
                <a:spcPts val="0"/>
              </a:spcBef>
              <a:spcAft>
                <a:spcPts val="0"/>
              </a:spcAft>
              <a:buNone/>
            </a:pPr>
            <a:r>
              <a:rPr lang="en" sz="2000" b="1" dirty="0">
                <a:solidFill>
                  <a:schemeClr val="tx1"/>
                </a:solidFill>
                <a:latin typeface="Arial Rounded MT Bold" panose="020F0704030504030204" pitchFamily="34" charset="0"/>
              </a:rPr>
              <a:t>in the Freedom Stream</a:t>
            </a:r>
            <a:endParaRPr sz="2000" b="1" dirty="0">
              <a:solidFill>
                <a:schemeClr val="tx1"/>
              </a:solidFill>
              <a:latin typeface="Arial Rounded MT Bold" panose="020F0704030504030204" pitchFamily="34" charset="0"/>
            </a:endParaRPr>
          </a:p>
        </p:txBody>
      </p:sp>
      <p:sp>
        <p:nvSpPr>
          <p:cNvPr id="8" name="TextBox 7">
            <a:extLst>
              <a:ext uri="{FF2B5EF4-FFF2-40B4-BE49-F238E27FC236}">
                <a16:creationId xmlns:a16="http://schemas.microsoft.com/office/drawing/2014/main" xmlns="" id="{A6C533B6-9364-6449-A0EE-6D8E29163434}"/>
              </a:ext>
            </a:extLst>
          </p:cNvPr>
          <p:cNvSpPr txBox="1"/>
          <p:nvPr/>
        </p:nvSpPr>
        <p:spPr>
          <a:xfrm>
            <a:off x="2672596" y="253830"/>
            <a:ext cx="3484790" cy="1046440"/>
          </a:xfrm>
          <a:prstGeom prst="rect">
            <a:avLst/>
          </a:prstGeom>
          <a:noFill/>
        </p:spPr>
        <p:txBody>
          <a:bodyPr wrap="square" rtlCol="0">
            <a:spAutoFit/>
          </a:bodyPr>
          <a:lstStyle/>
          <a:p>
            <a:pPr algn="ctr"/>
            <a:r>
              <a:rPr lang="en-CA" b="1" dirty="0">
                <a:latin typeface="Arial" panose="020B0604020202020204" pitchFamily="34" charset="0"/>
                <a:ea typeface="Tahoma" panose="020B0604030504040204" pitchFamily="34" charset="0"/>
                <a:cs typeface="Arial" panose="020B0604020202020204" pitchFamily="34" charset="0"/>
              </a:rPr>
              <a:t>UROSPOT MS DATA RESULTS</a:t>
            </a: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9" name="Straight Connector 8">
            <a:extLst>
              <a:ext uri="{FF2B5EF4-FFF2-40B4-BE49-F238E27FC236}">
                <a16:creationId xmlns:a16="http://schemas.microsoft.com/office/drawing/2014/main" xmlns="" id="{15462C1A-9280-124B-8EE2-97D413BD597D}"/>
              </a:ext>
            </a:extLst>
          </p:cNvPr>
          <p:cNvCxnSpPr/>
          <p:nvPr/>
        </p:nvCxnSpPr>
        <p:spPr>
          <a:xfrm>
            <a:off x="3962597" y="750098"/>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BA2C2287-4889-CE49-843C-BE7A4C416949}"/>
              </a:ext>
            </a:extLst>
          </p:cNvPr>
          <p:cNvSpPr/>
          <p:nvPr/>
        </p:nvSpPr>
        <p:spPr>
          <a:xfrm>
            <a:off x="1461884" y="1055017"/>
            <a:ext cx="4992704" cy="523220"/>
          </a:xfrm>
          <a:prstGeom prst="rect">
            <a:avLst/>
          </a:prstGeom>
        </p:spPr>
        <p:txBody>
          <a:bodyPr wrap="square">
            <a:spAutoFit/>
          </a:bodyPr>
          <a:lstStyle/>
          <a:p>
            <a:pPr algn="ctr"/>
            <a:r>
              <a:rPr lang="en" dirty="0">
                <a:solidFill>
                  <a:schemeClr val="tx1"/>
                </a:solidFill>
                <a:latin typeface="Avenir Light" panose="020B0402020203020204" pitchFamily="34" charset="77"/>
              </a:rPr>
              <a:t>	</a:t>
            </a:r>
            <a:r>
              <a:rPr lang="en" dirty="0">
                <a:solidFill>
                  <a:schemeClr val="tx1"/>
                </a:solidFill>
                <a:latin typeface="Arial Black" panose="020B0A04020102020204" pitchFamily="34" charset="0"/>
              </a:rPr>
              <a:t>CHOSEN CARE PATHWAY</a:t>
            </a:r>
          </a:p>
          <a:p>
            <a:endParaRPr lang="en-US" dirty="0">
              <a:solidFill>
                <a:schemeClr val="tx1"/>
              </a:solidFill>
              <a:latin typeface="Avenir Light" panose="020B0402020203020204" pitchFamily="34" charset="77"/>
            </a:endParaRPr>
          </a:p>
        </p:txBody>
      </p:sp>
      <p:cxnSp>
        <p:nvCxnSpPr>
          <p:cNvPr id="7" name="Straight Connector 6">
            <a:extLst>
              <a:ext uri="{FF2B5EF4-FFF2-40B4-BE49-F238E27FC236}">
                <a16:creationId xmlns:a16="http://schemas.microsoft.com/office/drawing/2014/main" xmlns="" id="{37055C65-E58B-6A4D-9F85-802A8CDC332F}"/>
              </a:ext>
            </a:extLst>
          </p:cNvPr>
          <p:cNvCxnSpPr/>
          <p:nvPr/>
        </p:nvCxnSpPr>
        <p:spPr>
          <a:xfrm>
            <a:off x="646044" y="1187931"/>
            <a:ext cx="0" cy="309107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AA2259A-2C2D-0F40-9F11-97200782CC23}"/>
              </a:ext>
            </a:extLst>
          </p:cNvPr>
          <p:cNvCxnSpPr>
            <a:cxnSpLocks/>
          </p:cNvCxnSpPr>
          <p:nvPr/>
        </p:nvCxnSpPr>
        <p:spPr>
          <a:xfrm flipH="1">
            <a:off x="636105" y="4287080"/>
            <a:ext cx="7752522"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6A212C4-4763-014D-9ACD-31131951EAB0}"/>
              </a:ext>
            </a:extLst>
          </p:cNvPr>
          <p:cNvCxnSpPr/>
          <p:nvPr/>
        </p:nvCxnSpPr>
        <p:spPr>
          <a:xfrm>
            <a:off x="8388627" y="1196010"/>
            <a:ext cx="0" cy="309107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892685A0-C5B5-0641-A9D5-3EEA475516B4}"/>
              </a:ext>
            </a:extLst>
          </p:cNvPr>
          <p:cNvCxnSpPr>
            <a:cxnSpLocks/>
          </p:cNvCxnSpPr>
          <p:nvPr/>
        </p:nvCxnSpPr>
        <p:spPr>
          <a:xfrm flipH="1">
            <a:off x="636106" y="1187931"/>
            <a:ext cx="1665660" cy="11847"/>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C9B258D-EE83-7D44-93A0-0E08288612EA}"/>
              </a:ext>
            </a:extLst>
          </p:cNvPr>
          <p:cNvCxnSpPr>
            <a:cxnSpLocks/>
          </p:cNvCxnSpPr>
          <p:nvPr/>
        </p:nvCxnSpPr>
        <p:spPr>
          <a:xfrm flipH="1" flipV="1">
            <a:off x="6295697" y="1196010"/>
            <a:ext cx="2102870" cy="9706"/>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3" name="Google Shape;193;p29">
            <a:extLst>
              <a:ext uri="{FF2B5EF4-FFF2-40B4-BE49-F238E27FC236}">
                <a16:creationId xmlns:a16="http://schemas.microsoft.com/office/drawing/2014/main" xmlns="" id="{4EEF682C-5311-25B9-111D-9474DB5DCA73}"/>
              </a:ext>
            </a:extLst>
          </p:cNvPr>
          <p:cNvSpPr txBox="1"/>
          <p:nvPr/>
        </p:nvSpPr>
        <p:spPr>
          <a:xfrm>
            <a:off x="288123" y="4695696"/>
            <a:ext cx="8464500" cy="37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sz="1000" dirty="0">
                <a:solidFill>
                  <a:schemeClr val="dk1"/>
                </a:solidFill>
                <a:latin typeface="Arial Black" panose="020B0A04020102020204" pitchFamily="34" charset="0"/>
              </a:rPr>
              <a:t>Data collected by UROSPOT from completed charts at 8 clinics between June 2022 and January 2024</a:t>
            </a:r>
            <a:endParaRPr sz="1000" dirty="0">
              <a:solidFill>
                <a:schemeClr val="dk1"/>
              </a:solidFill>
              <a:latin typeface="Arial Black" panose="020B0A04020102020204" pitchFamily="34" charset="0"/>
            </a:endParaRPr>
          </a:p>
          <a:p>
            <a:pPr marL="0" lvl="0" indent="0" algn="ctr" rtl="0">
              <a:spcBef>
                <a:spcPts val="0"/>
              </a:spcBef>
              <a:spcAft>
                <a:spcPts val="0"/>
              </a:spcAft>
              <a:buClr>
                <a:schemeClr val="dk1"/>
              </a:buClr>
              <a:buSzPts val="1100"/>
              <a:buFont typeface="Arial"/>
              <a:buNone/>
            </a:pPr>
            <a:r>
              <a:rPr lang="en" sz="1000" dirty="0">
                <a:solidFill>
                  <a:schemeClr val="dk1"/>
                </a:solidFill>
                <a:latin typeface="Avenir Light" panose="020B0402020203020204" pitchFamily="34" charset="77"/>
              </a:rPr>
              <a:t>				</a:t>
            </a:r>
            <a:endParaRPr sz="1000" dirty="0">
              <a:solidFill>
                <a:schemeClr val="dk1"/>
              </a:solidFill>
              <a:latin typeface="Avenir Light" panose="020B0402020203020204" pitchFamily="34" charset="77"/>
            </a:endParaRPr>
          </a:p>
          <a:p>
            <a:pPr marL="0" lvl="0" indent="0" algn="ctr" rtl="0">
              <a:spcBef>
                <a:spcPts val="0"/>
              </a:spcBef>
              <a:spcAft>
                <a:spcPts val="0"/>
              </a:spcAft>
              <a:buClr>
                <a:schemeClr val="dk1"/>
              </a:buClr>
              <a:buSzPts val="1100"/>
              <a:buFont typeface="Arial"/>
              <a:buNone/>
            </a:pPr>
            <a:r>
              <a:rPr lang="en" sz="1000" dirty="0">
                <a:solidFill>
                  <a:schemeClr val="dk1"/>
                </a:solidFill>
                <a:latin typeface="Avenir Light" panose="020B0402020203020204" pitchFamily="34" charset="77"/>
              </a:rPr>
              <a:t>			</a:t>
            </a:r>
            <a:endParaRPr sz="1000" dirty="0">
              <a:solidFill>
                <a:schemeClr val="dk1"/>
              </a:solidFill>
              <a:latin typeface="Avenir Light" panose="020B0402020203020204" pitchFamily="34" charset="77"/>
            </a:endParaRPr>
          </a:p>
          <a:p>
            <a:pPr marL="0" lvl="0" indent="0" algn="ctr" rtl="0">
              <a:spcBef>
                <a:spcPts val="0"/>
              </a:spcBef>
              <a:spcAft>
                <a:spcPts val="0"/>
              </a:spcAft>
              <a:buClr>
                <a:schemeClr val="dk1"/>
              </a:buClr>
              <a:buSzPts val="1100"/>
              <a:buFont typeface="Arial"/>
              <a:buNone/>
            </a:pPr>
            <a:r>
              <a:rPr lang="en" sz="1000" dirty="0">
                <a:solidFill>
                  <a:schemeClr val="dk1"/>
                </a:solidFill>
                <a:latin typeface="Avenir Light" panose="020B0402020203020204" pitchFamily="34" charset="77"/>
              </a:rPr>
              <a:t>		</a:t>
            </a:r>
            <a:endParaRPr sz="1000" dirty="0">
              <a:solidFill>
                <a:schemeClr val="dk1"/>
              </a:solidFill>
              <a:latin typeface="Avenir Light" panose="020B0402020203020204" pitchFamily="34" charset="77"/>
            </a:endParaRPr>
          </a:p>
          <a:p>
            <a:pPr marL="0" lvl="0" indent="0" algn="ctr" rtl="0">
              <a:spcBef>
                <a:spcPts val="0"/>
              </a:spcBef>
              <a:spcAft>
                <a:spcPts val="0"/>
              </a:spcAft>
              <a:buNone/>
            </a:pPr>
            <a:endParaRPr sz="1000" dirty="0">
              <a:latin typeface="Avenir Light" panose="020B0402020203020204" pitchFamily="34" charset="77"/>
            </a:endParaRPr>
          </a:p>
        </p:txBody>
      </p:sp>
    </p:spTree>
    <p:extLst>
      <p:ext uri="{BB962C8B-B14F-4D97-AF65-F5344CB8AC3E}">
        <p14:creationId xmlns:p14="http://schemas.microsoft.com/office/powerpoint/2010/main" val="3019494348"/>
      </p:ext>
    </p:extLst>
  </p:cSld>
  <p:clrMapOvr>
    <a:masterClrMapping/>
  </p:clrMapOvr>
  <mc:AlternateContent xmlns:mc="http://schemas.openxmlformats.org/markup-compatibility/2006">
    <mc:Choice xmlns:p14="http://schemas.microsoft.com/office/powerpoint/2010/main" Requires="p14">
      <p:transition spd="slow" p14:dur="2000" advClick="0" advTm="52000"/>
    </mc:Choice>
    <mc:Fallback>
      <p:transition spd="slow" advClick="0" advTm="5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613F9BC-459D-3247-805B-DFBA8CAF8163}"/>
              </a:ext>
            </a:extLst>
          </p:cNvPr>
          <p:cNvSpPr txBox="1"/>
          <p:nvPr/>
        </p:nvSpPr>
        <p:spPr>
          <a:xfrm>
            <a:off x="2608053" y="244350"/>
            <a:ext cx="3484790" cy="1046440"/>
          </a:xfrm>
          <a:prstGeom prst="rect">
            <a:avLst/>
          </a:prstGeom>
          <a:noFill/>
        </p:spPr>
        <p:txBody>
          <a:bodyPr wrap="square" rtlCol="0">
            <a:spAutoFit/>
          </a:bodyPr>
          <a:lstStyle/>
          <a:p>
            <a:pPr algn="ctr"/>
            <a:r>
              <a:rPr lang="en-CA" b="1" dirty="0">
                <a:latin typeface="Arial" panose="020B0604020202020204" pitchFamily="34" charset="0"/>
                <a:ea typeface="Tahoma" panose="020B0604030504040204" pitchFamily="34" charset="0"/>
                <a:cs typeface="Arial" panose="020B0604020202020204" pitchFamily="34" charset="0"/>
              </a:rPr>
              <a:t>INTRODUCTIONS</a:t>
            </a: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9" name="Straight Connector 8">
            <a:extLst>
              <a:ext uri="{FF2B5EF4-FFF2-40B4-BE49-F238E27FC236}">
                <a16:creationId xmlns:a16="http://schemas.microsoft.com/office/drawing/2014/main" xmlns="" id="{8F802D2F-5433-404A-B525-17001E4B31FF}"/>
              </a:ext>
            </a:extLst>
          </p:cNvPr>
          <p:cNvCxnSpPr/>
          <p:nvPr/>
        </p:nvCxnSpPr>
        <p:spPr>
          <a:xfrm>
            <a:off x="3898054" y="665117"/>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E1E593E-B2FF-5E47-9C62-86DB9B108645}"/>
              </a:ext>
            </a:extLst>
          </p:cNvPr>
          <p:cNvSpPr/>
          <p:nvPr/>
        </p:nvSpPr>
        <p:spPr>
          <a:xfrm>
            <a:off x="433863" y="917360"/>
            <a:ext cx="8426358" cy="3933081"/>
          </a:xfrm>
          <a:prstGeom prst="rect">
            <a:avLst/>
          </a:prstGeom>
          <a:solidFill>
            <a:srgbClr val="E59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CA" sz="4800" dirty="0">
                <a:solidFill>
                  <a:schemeClr val="tx1"/>
                </a:solidFill>
                <a:latin typeface="Arial Rounded MT Bold" panose="020F0704030504030204" pitchFamily="34" charset="0"/>
              </a:rPr>
              <a:t>Rose Paemurd</a:t>
            </a:r>
          </a:p>
          <a:p>
            <a:pPr algn="ctr" fontAlgn="base"/>
            <a:r>
              <a:rPr lang="en-CA" sz="4800" dirty="0">
                <a:solidFill>
                  <a:schemeClr val="tx1"/>
                </a:solidFill>
                <a:latin typeface="Arial Rounded MT Bold" panose="020F0704030504030204" pitchFamily="34" charset="0"/>
              </a:rPr>
              <a:t>and</a:t>
            </a:r>
          </a:p>
          <a:p>
            <a:pPr algn="ctr" fontAlgn="base"/>
            <a:r>
              <a:rPr lang="en-CA" sz="4800" dirty="0">
                <a:solidFill>
                  <a:schemeClr val="tx1"/>
                </a:solidFill>
                <a:latin typeface="Arial Rounded MT Bold" panose="020F0704030504030204" pitchFamily="34" charset="0"/>
              </a:rPr>
              <a:t>Stephanie </a:t>
            </a:r>
            <a:r>
              <a:rPr lang="en-CA" sz="4800" dirty="0" err="1">
                <a:solidFill>
                  <a:schemeClr val="tx1"/>
                </a:solidFill>
                <a:latin typeface="Arial Rounded MT Bold" panose="020F0704030504030204" pitchFamily="34" charset="0"/>
              </a:rPr>
              <a:t>Tosky</a:t>
            </a:r>
            <a:endParaRPr lang="en-CA" sz="4800" dirty="0">
              <a:solidFill>
                <a:schemeClr val="tx1"/>
              </a:solidFill>
              <a:latin typeface="Arial Rounded MT Bold" panose="020F0704030504030204" pitchFamily="34" charset="0"/>
            </a:endParaRPr>
          </a:p>
          <a:p>
            <a:pPr algn="ctr" fontAlgn="base"/>
            <a:endParaRPr lang="en-CA" sz="4800" dirty="0">
              <a:solidFill>
                <a:schemeClr val="tx1"/>
              </a:solidFill>
              <a:latin typeface="Avenir Book" panose="02000503020000020003" pitchFamily="2" charset="0"/>
            </a:endParaRPr>
          </a:p>
        </p:txBody>
      </p:sp>
    </p:spTree>
    <p:extLst>
      <p:ext uri="{BB962C8B-B14F-4D97-AF65-F5344CB8AC3E}">
        <p14:creationId xmlns:p14="http://schemas.microsoft.com/office/powerpoint/2010/main" val="234901795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9"/>
          <p:cNvSpPr txBox="1">
            <a:spLocks noGrp="1"/>
          </p:cNvSpPr>
          <p:nvPr>
            <p:ph type="body" idx="1"/>
          </p:nvPr>
        </p:nvSpPr>
        <p:spPr>
          <a:xfrm>
            <a:off x="1207821" y="2914976"/>
            <a:ext cx="6785103" cy="375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b="1" dirty="0">
                <a:solidFill>
                  <a:schemeClr val="tx1"/>
                </a:solidFill>
                <a:latin typeface="Arial Rounded MT Bold" panose="020F0704030504030204" pitchFamily="34" charset="0"/>
              </a:rPr>
              <a:t>of Physio patients</a:t>
            </a:r>
            <a:endParaRPr sz="2000" b="1" dirty="0">
              <a:solidFill>
                <a:schemeClr val="tx1"/>
              </a:solidFill>
              <a:latin typeface="Arial Rounded MT Bold" panose="020F0704030504030204" pitchFamily="34" charset="0"/>
            </a:endParaRPr>
          </a:p>
        </p:txBody>
      </p:sp>
      <p:sp>
        <p:nvSpPr>
          <p:cNvPr id="190" name="Google Shape;190;p29"/>
          <p:cNvSpPr txBox="1"/>
          <p:nvPr/>
        </p:nvSpPr>
        <p:spPr>
          <a:xfrm>
            <a:off x="1181555" y="1574710"/>
            <a:ext cx="2959517" cy="12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b="1" dirty="0">
                <a:latin typeface="Avenir Black" panose="02000503020000020003" pitchFamily="2" charset="0"/>
              </a:rPr>
              <a:t>95%</a:t>
            </a:r>
            <a:endParaRPr sz="9600" b="1" dirty="0">
              <a:latin typeface="Avenir Black" panose="02000503020000020003" pitchFamily="2" charset="0"/>
            </a:endParaRPr>
          </a:p>
        </p:txBody>
      </p:sp>
      <p:sp>
        <p:nvSpPr>
          <p:cNvPr id="191" name="Google Shape;191;p29"/>
          <p:cNvSpPr txBox="1"/>
          <p:nvPr/>
        </p:nvSpPr>
        <p:spPr>
          <a:xfrm>
            <a:off x="5099583" y="1574710"/>
            <a:ext cx="3279106" cy="12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b="1" dirty="0">
                <a:latin typeface="Avenir Black" panose="02000503020000020003" pitchFamily="2" charset="0"/>
              </a:rPr>
              <a:t>78%</a:t>
            </a:r>
            <a:endParaRPr sz="9600" b="1" dirty="0">
              <a:latin typeface="Avenir Black" panose="02000503020000020003" pitchFamily="2" charset="0"/>
            </a:endParaRPr>
          </a:p>
        </p:txBody>
      </p:sp>
      <p:sp>
        <p:nvSpPr>
          <p:cNvPr id="192" name="Google Shape;192;p29"/>
          <p:cNvSpPr txBox="1">
            <a:spLocks noGrp="1"/>
          </p:cNvSpPr>
          <p:nvPr>
            <p:ph type="body" idx="1"/>
          </p:nvPr>
        </p:nvSpPr>
        <p:spPr>
          <a:xfrm>
            <a:off x="5099583" y="2954331"/>
            <a:ext cx="6074056" cy="375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b="1" dirty="0">
                <a:solidFill>
                  <a:schemeClr val="tx1"/>
                </a:solidFill>
                <a:latin typeface="Arial Rounded MT Bold" panose="020F0704030504030204" pitchFamily="34" charset="0"/>
              </a:rPr>
              <a:t>of Freedom patients </a:t>
            </a:r>
            <a:endParaRPr sz="2000" b="1" dirty="0">
              <a:solidFill>
                <a:schemeClr val="tx1"/>
              </a:solidFill>
              <a:latin typeface="Arial Rounded MT Bold" panose="020F0704030504030204" pitchFamily="34" charset="0"/>
            </a:endParaRPr>
          </a:p>
        </p:txBody>
      </p:sp>
      <p:sp>
        <p:nvSpPr>
          <p:cNvPr id="193" name="Google Shape;193;p29"/>
          <p:cNvSpPr txBox="1"/>
          <p:nvPr/>
        </p:nvSpPr>
        <p:spPr>
          <a:xfrm>
            <a:off x="288123" y="4695696"/>
            <a:ext cx="8464500" cy="37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sz="1000" dirty="0">
                <a:solidFill>
                  <a:schemeClr val="dk1"/>
                </a:solidFill>
                <a:latin typeface="Arial Black" panose="020B0A04020102020204" pitchFamily="34" charset="0"/>
              </a:rPr>
              <a:t>Data collected by UROSPOT from completed charts at 8 clinics between June 2022 and January 2024</a:t>
            </a:r>
            <a:endParaRPr sz="1000" dirty="0">
              <a:solidFill>
                <a:schemeClr val="dk1"/>
              </a:solidFill>
              <a:latin typeface="Arial Black" panose="020B0A04020102020204" pitchFamily="34" charset="0"/>
            </a:endParaRPr>
          </a:p>
          <a:p>
            <a:pPr marL="0" lvl="0" indent="0" algn="ctr" rtl="0">
              <a:spcBef>
                <a:spcPts val="0"/>
              </a:spcBef>
              <a:spcAft>
                <a:spcPts val="0"/>
              </a:spcAft>
              <a:buClr>
                <a:schemeClr val="dk1"/>
              </a:buClr>
              <a:buSzPts val="1100"/>
              <a:buFont typeface="Arial"/>
              <a:buNone/>
            </a:pPr>
            <a:r>
              <a:rPr lang="en" sz="1000" dirty="0">
                <a:solidFill>
                  <a:schemeClr val="dk1"/>
                </a:solidFill>
                <a:latin typeface="Avenir Light" panose="020B0402020203020204" pitchFamily="34" charset="77"/>
              </a:rPr>
              <a:t>				</a:t>
            </a:r>
            <a:endParaRPr sz="1000" dirty="0">
              <a:solidFill>
                <a:schemeClr val="dk1"/>
              </a:solidFill>
              <a:latin typeface="Avenir Light" panose="020B0402020203020204" pitchFamily="34" charset="77"/>
            </a:endParaRPr>
          </a:p>
          <a:p>
            <a:pPr marL="0" lvl="0" indent="0" algn="ctr" rtl="0">
              <a:spcBef>
                <a:spcPts val="0"/>
              </a:spcBef>
              <a:spcAft>
                <a:spcPts val="0"/>
              </a:spcAft>
              <a:buClr>
                <a:schemeClr val="dk1"/>
              </a:buClr>
              <a:buSzPts val="1100"/>
              <a:buFont typeface="Arial"/>
              <a:buNone/>
            </a:pPr>
            <a:r>
              <a:rPr lang="en" sz="1000" dirty="0">
                <a:solidFill>
                  <a:schemeClr val="dk1"/>
                </a:solidFill>
                <a:latin typeface="Avenir Light" panose="020B0402020203020204" pitchFamily="34" charset="77"/>
              </a:rPr>
              <a:t>			</a:t>
            </a:r>
            <a:endParaRPr sz="1000" dirty="0">
              <a:solidFill>
                <a:schemeClr val="dk1"/>
              </a:solidFill>
              <a:latin typeface="Avenir Light" panose="020B0402020203020204" pitchFamily="34" charset="77"/>
            </a:endParaRPr>
          </a:p>
          <a:p>
            <a:pPr marL="0" lvl="0" indent="0" algn="ctr" rtl="0">
              <a:spcBef>
                <a:spcPts val="0"/>
              </a:spcBef>
              <a:spcAft>
                <a:spcPts val="0"/>
              </a:spcAft>
              <a:buClr>
                <a:schemeClr val="dk1"/>
              </a:buClr>
              <a:buSzPts val="1100"/>
              <a:buFont typeface="Arial"/>
              <a:buNone/>
            </a:pPr>
            <a:r>
              <a:rPr lang="en" sz="1000" dirty="0">
                <a:solidFill>
                  <a:schemeClr val="dk1"/>
                </a:solidFill>
                <a:latin typeface="Avenir Light" panose="020B0402020203020204" pitchFamily="34" charset="77"/>
              </a:rPr>
              <a:t>		</a:t>
            </a:r>
            <a:endParaRPr sz="1000" dirty="0">
              <a:solidFill>
                <a:schemeClr val="dk1"/>
              </a:solidFill>
              <a:latin typeface="Avenir Light" panose="020B0402020203020204" pitchFamily="34" charset="77"/>
            </a:endParaRPr>
          </a:p>
          <a:p>
            <a:pPr marL="0" lvl="0" indent="0" algn="ctr" rtl="0">
              <a:spcBef>
                <a:spcPts val="0"/>
              </a:spcBef>
              <a:spcAft>
                <a:spcPts val="0"/>
              </a:spcAft>
              <a:buNone/>
            </a:pPr>
            <a:endParaRPr sz="1000" dirty="0">
              <a:latin typeface="Avenir Light" panose="020B0402020203020204" pitchFamily="34" charset="77"/>
            </a:endParaRPr>
          </a:p>
        </p:txBody>
      </p:sp>
      <p:sp>
        <p:nvSpPr>
          <p:cNvPr id="8" name="TextBox 7">
            <a:extLst>
              <a:ext uri="{FF2B5EF4-FFF2-40B4-BE49-F238E27FC236}">
                <a16:creationId xmlns:a16="http://schemas.microsoft.com/office/drawing/2014/main" xmlns="" id="{A6C533B6-9364-6449-A0EE-6D8E29163434}"/>
              </a:ext>
            </a:extLst>
          </p:cNvPr>
          <p:cNvSpPr txBox="1"/>
          <p:nvPr/>
        </p:nvSpPr>
        <p:spPr>
          <a:xfrm>
            <a:off x="2672596" y="253830"/>
            <a:ext cx="3484790" cy="1046440"/>
          </a:xfrm>
          <a:prstGeom prst="rect">
            <a:avLst/>
          </a:prstGeom>
          <a:noFill/>
        </p:spPr>
        <p:txBody>
          <a:bodyPr wrap="square" rtlCol="0">
            <a:spAutoFit/>
          </a:bodyPr>
          <a:lstStyle/>
          <a:p>
            <a:pPr algn="ctr"/>
            <a:r>
              <a:rPr lang="en-CA" b="1" dirty="0">
                <a:latin typeface="Arial" panose="020B0604020202020204" pitchFamily="34" charset="0"/>
                <a:ea typeface="Tahoma" panose="020B0604030504040204" pitchFamily="34" charset="0"/>
                <a:cs typeface="Arial" panose="020B0604020202020204" pitchFamily="34" charset="0"/>
              </a:rPr>
              <a:t>UROSPOT MS DATA RESULTS</a:t>
            </a: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9" name="Straight Connector 8">
            <a:extLst>
              <a:ext uri="{FF2B5EF4-FFF2-40B4-BE49-F238E27FC236}">
                <a16:creationId xmlns:a16="http://schemas.microsoft.com/office/drawing/2014/main" xmlns="" id="{15462C1A-9280-124B-8EE2-97D413BD597D}"/>
              </a:ext>
            </a:extLst>
          </p:cNvPr>
          <p:cNvCxnSpPr/>
          <p:nvPr/>
        </p:nvCxnSpPr>
        <p:spPr>
          <a:xfrm>
            <a:off x="3962597" y="750098"/>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BA2C2287-4889-CE49-843C-BE7A4C416949}"/>
              </a:ext>
            </a:extLst>
          </p:cNvPr>
          <p:cNvSpPr/>
          <p:nvPr/>
        </p:nvSpPr>
        <p:spPr>
          <a:xfrm>
            <a:off x="1461884" y="1055017"/>
            <a:ext cx="6237890" cy="523220"/>
          </a:xfrm>
          <a:prstGeom prst="rect">
            <a:avLst/>
          </a:prstGeom>
        </p:spPr>
        <p:txBody>
          <a:bodyPr wrap="square">
            <a:spAutoFit/>
          </a:bodyPr>
          <a:lstStyle/>
          <a:p>
            <a:r>
              <a:rPr lang="en" dirty="0">
                <a:solidFill>
                  <a:schemeClr val="tx1"/>
                </a:solidFill>
                <a:latin typeface="Avenir Light" panose="020B0402020203020204" pitchFamily="34" charset="77"/>
              </a:rPr>
              <a:t>	</a:t>
            </a:r>
            <a:r>
              <a:rPr lang="en" b="1" dirty="0">
                <a:solidFill>
                  <a:schemeClr val="tx1"/>
                </a:solidFill>
                <a:latin typeface="Avenir Light" panose="020B0402020203020204" pitchFamily="34" charset="77"/>
              </a:rPr>
              <a:t>HIFEM Technology Can Improve Quality Of Life </a:t>
            </a:r>
          </a:p>
          <a:p>
            <a:endParaRPr lang="en-US" dirty="0">
              <a:solidFill>
                <a:schemeClr val="tx1"/>
              </a:solidFill>
              <a:latin typeface="Avenir Light" panose="020B0402020203020204" pitchFamily="34" charset="77"/>
            </a:endParaRPr>
          </a:p>
        </p:txBody>
      </p:sp>
      <p:cxnSp>
        <p:nvCxnSpPr>
          <p:cNvPr id="7" name="Straight Connector 6">
            <a:extLst>
              <a:ext uri="{FF2B5EF4-FFF2-40B4-BE49-F238E27FC236}">
                <a16:creationId xmlns:a16="http://schemas.microsoft.com/office/drawing/2014/main" xmlns="" id="{37055C65-E58B-6A4D-9F85-802A8CDC332F}"/>
              </a:ext>
            </a:extLst>
          </p:cNvPr>
          <p:cNvCxnSpPr/>
          <p:nvPr/>
        </p:nvCxnSpPr>
        <p:spPr>
          <a:xfrm>
            <a:off x="646044" y="1187931"/>
            <a:ext cx="0" cy="309107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AA2259A-2C2D-0F40-9F11-97200782CC23}"/>
              </a:ext>
            </a:extLst>
          </p:cNvPr>
          <p:cNvCxnSpPr>
            <a:cxnSpLocks/>
          </p:cNvCxnSpPr>
          <p:nvPr/>
        </p:nvCxnSpPr>
        <p:spPr>
          <a:xfrm flipH="1">
            <a:off x="636105" y="4287080"/>
            <a:ext cx="7752522"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6A212C4-4763-014D-9ACD-31131951EAB0}"/>
              </a:ext>
            </a:extLst>
          </p:cNvPr>
          <p:cNvCxnSpPr/>
          <p:nvPr/>
        </p:nvCxnSpPr>
        <p:spPr>
          <a:xfrm>
            <a:off x="8388627" y="1196010"/>
            <a:ext cx="0" cy="309107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892685A0-C5B5-0641-A9D5-3EEA475516B4}"/>
              </a:ext>
            </a:extLst>
          </p:cNvPr>
          <p:cNvCxnSpPr>
            <a:cxnSpLocks/>
          </p:cNvCxnSpPr>
          <p:nvPr/>
        </p:nvCxnSpPr>
        <p:spPr>
          <a:xfrm flipH="1">
            <a:off x="636106" y="1187931"/>
            <a:ext cx="1665660" cy="11847"/>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C9B258D-EE83-7D44-93A0-0E08288612EA}"/>
              </a:ext>
            </a:extLst>
          </p:cNvPr>
          <p:cNvCxnSpPr>
            <a:cxnSpLocks/>
          </p:cNvCxnSpPr>
          <p:nvPr/>
        </p:nvCxnSpPr>
        <p:spPr>
          <a:xfrm flipH="1" flipV="1">
            <a:off x="6295697" y="1196010"/>
            <a:ext cx="2102870" cy="9706"/>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EF7AD715-AD12-2161-F568-60E2F9D1AAB6}"/>
              </a:ext>
            </a:extLst>
          </p:cNvPr>
          <p:cNvSpPr txBox="1"/>
          <p:nvPr/>
        </p:nvSpPr>
        <p:spPr>
          <a:xfrm>
            <a:off x="1181555" y="3524522"/>
            <a:ext cx="6703800" cy="707886"/>
          </a:xfrm>
          <a:prstGeom prst="rect">
            <a:avLst/>
          </a:prstGeom>
          <a:noFill/>
        </p:spPr>
        <p:txBody>
          <a:bodyPr wrap="square" rtlCol="0">
            <a:spAutoFit/>
          </a:bodyPr>
          <a:lstStyle/>
          <a:p>
            <a:pPr algn="ctr"/>
            <a:r>
              <a:rPr lang="en" sz="2000" b="1" dirty="0">
                <a:solidFill>
                  <a:schemeClr val="tx1"/>
                </a:solidFill>
                <a:latin typeface="Arial Rounded MT Bold" panose="020F0704030504030204" pitchFamily="34" charset="0"/>
              </a:rPr>
              <a:t>reported improved quality of life improvements </a:t>
            </a:r>
          </a:p>
          <a:p>
            <a:pPr algn="ctr"/>
            <a:r>
              <a:rPr lang="en" sz="2000" b="1" dirty="0">
                <a:solidFill>
                  <a:schemeClr val="tx1"/>
                </a:solidFill>
                <a:latin typeface="Arial Rounded MT Bold" panose="020F0704030504030204" pitchFamily="34" charset="0"/>
              </a:rPr>
              <a:t>at session 6</a:t>
            </a:r>
            <a:endParaRPr lang="en-US" sz="2000" dirty="0">
              <a:latin typeface="Arial Rounded MT Bold" panose="020F0704030504030204" pitchFamily="34" charset="0"/>
            </a:endParaRPr>
          </a:p>
        </p:txBody>
      </p:sp>
    </p:spTree>
    <p:extLst>
      <p:ext uri="{BB962C8B-B14F-4D97-AF65-F5344CB8AC3E}">
        <p14:creationId xmlns:p14="http://schemas.microsoft.com/office/powerpoint/2010/main" val="2184899317"/>
      </p:ext>
    </p:extLst>
  </p:cSld>
  <p:clrMapOvr>
    <a:masterClrMapping/>
  </p:clrMapOvr>
  <mc:AlternateContent xmlns:mc="http://schemas.openxmlformats.org/markup-compatibility/2006">
    <mc:Choice xmlns:p14="http://schemas.microsoft.com/office/powerpoint/2010/main" Requires="p14">
      <p:transition spd="slow" p14:dur="2000" advClick="0" advTm="64000"/>
    </mc:Choice>
    <mc:Fallback>
      <p:transition spd="slow" advClick="0" advTm="64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6" name="Rectangle 5">
            <a:extLst>
              <a:ext uri="{FF2B5EF4-FFF2-40B4-BE49-F238E27FC236}">
                <a16:creationId xmlns:a16="http://schemas.microsoft.com/office/drawing/2014/main" xmlns="" id="{675469C2-29AE-3440-914C-93F8204ABEA0}"/>
              </a:ext>
            </a:extLst>
          </p:cNvPr>
          <p:cNvSpPr/>
          <p:nvPr/>
        </p:nvSpPr>
        <p:spPr>
          <a:xfrm>
            <a:off x="696286" y="3714849"/>
            <a:ext cx="7622524" cy="1081324"/>
          </a:xfrm>
          <a:prstGeom prst="rect">
            <a:avLst/>
          </a:prstGeom>
          <a:noFill/>
          <a:ln>
            <a:solidFill>
              <a:srgbClr val="E59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Google Shape;199;p30"/>
          <p:cNvSpPr txBox="1">
            <a:spLocks noGrp="1"/>
          </p:cNvSpPr>
          <p:nvPr>
            <p:ph type="body" idx="1"/>
          </p:nvPr>
        </p:nvSpPr>
        <p:spPr>
          <a:xfrm>
            <a:off x="696286" y="812061"/>
            <a:ext cx="4112401"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dirty="0">
              <a:latin typeface="Avenir Light" panose="020B0402020203020204" pitchFamily="34" charset="77"/>
            </a:endParaRPr>
          </a:p>
          <a:p>
            <a:pPr marL="114300" lvl="0" indent="0" algn="l" rtl="0">
              <a:lnSpc>
                <a:spcPct val="100000"/>
              </a:lnSpc>
              <a:spcBef>
                <a:spcPts val="0"/>
              </a:spcBef>
              <a:spcAft>
                <a:spcPts val="0"/>
              </a:spcAft>
              <a:buSzPts val="1800"/>
              <a:buNone/>
            </a:pPr>
            <a:r>
              <a:rPr lang="en" sz="2800" b="1" dirty="0">
                <a:solidFill>
                  <a:schemeClr val="tx1"/>
                </a:solidFill>
                <a:latin typeface="Arial Rounded MT Bold" panose="020F0704030504030204" pitchFamily="34" charset="0"/>
              </a:rPr>
              <a:t>Approved to </a:t>
            </a:r>
            <a:br>
              <a:rPr lang="en" sz="2800" b="1" dirty="0">
                <a:solidFill>
                  <a:schemeClr val="tx1"/>
                </a:solidFill>
                <a:latin typeface="Arial Rounded MT Bold" panose="020F0704030504030204" pitchFamily="34" charset="0"/>
              </a:rPr>
            </a:br>
            <a:r>
              <a:rPr lang="en" sz="2800" b="1" dirty="0">
                <a:solidFill>
                  <a:schemeClr val="tx1"/>
                </a:solidFill>
                <a:latin typeface="Arial Rounded MT Bold" panose="020F0704030504030204" pitchFamily="34" charset="0"/>
              </a:rPr>
              <a:t>provide </a:t>
            </a:r>
            <a:br>
              <a:rPr lang="en" sz="2800" b="1" dirty="0">
                <a:solidFill>
                  <a:schemeClr val="tx1"/>
                </a:solidFill>
                <a:latin typeface="Arial Rounded MT Bold" panose="020F0704030504030204" pitchFamily="34" charset="0"/>
              </a:rPr>
            </a:br>
            <a:r>
              <a:rPr lang="en" sz="2800" b="1" dirty="0">
                <a:solidFill>
                  <a:schemeClr val="tx1"/>
                </a:solidFill>
                <a:latin typeface="Arial Rounded MT Bold" panose="020F0704030504030204" pitchFamily="34" charset="0"/>
              </a:rPr>
              <a:t>stimulation</a:t>
            </a:r>
            <a:endParaRPr lang="en" dirty="0">
              <a:solidFill>
                <a:schemeClr val="tx1"/>
              </a:solidFill>
              <a:latin typeface="Arial Rounded MT Bold" panose="020F0704030504030204" pitchFamily="34" charset="0"/>
            </a:endParaRPr>
          </a:p>
          <a:p>
            <a:pPr marL="114300" lvl="0" indent="0" algn="l" rtl="0">
              <a:lnSpc>
                <a:spcPct val="100000"/>
              </a:lnSpc>
              <a:spcBef>
                <a:spcPts val="0"/>
              </a:spcBef>
              <a:spcAft>
                <a:spcPts val="0"/>
              </a:spcAft>
              <a:buSzPts val="1800"/>
              <a:buNone/>
            </a:pPr>
            <a:endParaRPr lang="en" sz="800" dirty="0">
              <a:solidFill>
                <a:schemeClr val="tx1"/>
              </a:solidFill>
              <a:latin typeface="Avenir Light" panose="020B0402020203020204" pitchFamily="34" charset="77"/>
            </a:endParaRPr>
          </a:p>
          <a:p>
            <a:pPr marL="114300" lvl="0" indent="0" algn="l" rtl="0">
              <a:lnSpc>
                <a:spcPct val="100000"/>
              </a:lnSpc>
              <a:spcBef>
                <a:spcPts val="0"/>
              </a:spcBef>
              <a:spcAft>
                <a:spcPts val="0"/>
              </a:spcAft>
              <a:buSzPts val="1800"/>
              <a:buNone/>
            </a:pPr>
            <a:r>
              <a:rPr lang="en" sz="1200" dirty="0">
                <a:solidFill>
                  <a:schemeClr val="tx1"/>
                </a:solidFill>
                <a:latin typeface="Arial Black" panose="020B0A04020102020204" pitchFamily="34" charset="0"/>
              </a:rPr>
              <a:t>of neuromuscular tissue. </a:t>
            </a:r>
            <a:br>
              <a:rPr lang="en" sz="1200" dirty="0">
                <a:solidFill>
                  <a:schemeClr val="tx1"/>
                </a:solidFill>
                <a:latin typeface="Arial Black" panose="020B0A04020102020204" pitchFamily="34" charset="0"/>
              </a:rPr>
            </a:br>
            <a:r>
              <a:rPr lang="en" sz="1200" dirty="0">
                <a:solidFill>
                  <a:schemeClr val="tx1"/>
                </a:solidFill>
                <a:latin typeface="Arial Black" panose="020B0A04020102020204" pitchFamily="34" charset="0"/>
              </a:rPr>
              <a:t>Neuromuscular stimulation results in pelvic </a:t>
            </a:r>
            <a:br>
              <a:rPr lang="en" sz="1200" dirty="0">
                <a:solidFill>
                  <a:schemeClr val="tx1"/>
                </a:solidFill>
                <a:latin typeface="Arial Black" panose="020B0A04020102020204" pitchFamily="34" charset="0"/>
              </a:rPr>
            </a:br>
            <a:r>
              <a:rPr lang="en" sz="1200" dirty="0">
                <a:solidFill>
                  <a:schemeClr val="tx1"/>
                </a:solidFill>
                <a:latin typeface="Arial Black" panose="020B0A04020102020204" pitchFamily="34" charset="0"/>
              </a:rPr>
              <a:t>floor muscle strengthening for the treatment </a:t>
            </a:r>
            <a:br>
              <a:rPr lang="en" sz="1200" dirty="0">
                <a:solidFill>
                  <a:schemeClr val="tx1"/>
                </a:solidFill>
                <a:latin typeface="Arial Black" panose="020B0A04020102020204" pitchFamily="34" charset="0"/>
              </a:rPr>
            </a:br>
            <a:r>
              <a:rPr lang="en" sz="1200" dirty="0">
                <a:solidFill>
                  <a:schemeClr val="tx1"/>
                </a:solidFill>
                <a:latin typeface="Arial Black" panose="020B0A04020102020204" pitchFamily="34" charset="0"/>
              </a:rPr>
              <a:t>of urinary incontinence in men and women</a:t>
            </a:r>
            <a:r>
              <a:rPr lang="en" sz="1200" dirty="0">
                <a:solidFill>
                  <a:schemeClr val="tx1"/>
                </a:solidFill>
                <a:latin typeface="Avenir Light" panose="020B0402020203020204" pitchFamily="34" charset="77"/>
              </a:rPr>
              <a:t>.</a:t>
            </a:r>
            <a:endParaRPr sz="1200" dirty="0">
              <a:solidFill>
                <a:schemeClr val="tx1"/>
              </a:solidFill>
              <a:latin typeface="Avenir Light" panose="020B0402020203020204" pitchFamily="34" charset="77"/>
            </a:endParaRPr>
          </a:p>
        </p:txBody>
      </p:sp>
      <p:sp>
        <p:nvSpPr>
          <p:cNvPr id="200" name="Google Shape;200;p30"/>
          <p:cNvSpPr txBox="1">
            <a:spLocks noGrp="1"/>
          </p:cNvSpPr>
          <p:nvPr>
            <p:ph type="body" idx="1"/>
          </p:nvPr>
        </p:nvSpPr>
        <p:spPr>
          <a:xfrm>
            <a:off x="4703331" y="636202"/>
            <a:ext cx="3920164" cy="3078647"/>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b="1" dirty="0"/>
          </a:p>
          <a:p>
            <a:pPr marL="114300" lvl="0" indent="0" algn="l" rtl="0">
              <a:lnSpc>
                <a:spcPct val="100000"/>
              </a:lnSpc>
              <a:spcBef>
                <a:spcPts val="0"/>
              </a:spcBef>
              <a:spcAft>
                <a:spcPts val="0"/>
              </a:spcAft>
              <a:buSzPts val="1800"/>
              <a:buNone/>
            </a:pPr>
            <a:r>
              <a:rPr lang="en" sz="2800" b="1" dirty="0">
                <a:solidFill>
                  <a:schemeClr val="tx1"/>
                </a:solidFill>
                <a:latin typeface="Arial Rounded MT Bold" panose="020F0704030504030204" pitchFamily="34" charset="0"/>
              </a:rPr>
              <a:t>Approved to provide entirely non-invasive</a:t>
            </a:r>
            <a:r>
              <a:rPr lang="en" sz="2800" dirty="0">
                <a:solidFill>
                  <a:schemeClr val="tx1"/>
                </a:solidFill>
                <a:latin typeface="Arial Rounded MT Bold" panose="020F0704030504030204" pitchFamily="34" charset="0"/>
              </a:rPr>
              <a:t> </a:t>
            </a:r>
            <a:endParaRPr lang="en" sz="1600" dirty="0">
              <a:solidFill>
                <a:schemeClr val="tx1"/>
              </a:solidFill>
              <a:latin typeface="Arial Rounded MT Bold" panose="020F0704030504030204" pitchFamily="34" charset="0"/>
            </a:endParaRPr>
          </a:p>
          <a:p>
            <a:pPr marL="114300" lvl="0" indent="0" algn="l" rtl="0">
              <a:lnSpc>
                <a:spcPct val="100000"/>
              </a:lnSpc>
              <a:spcBef>
                <a:spcPts val="0"/>
              </a:spcBef>
              <a:spcAft>
                <a:spcPts val="0"/>
              </a:spcAft>
              <a:buSzPts val="1800"/>
              <a:buNone/>
            </a:pPr>
            <a:endParaRPr lang="en" sz="800" dirty="0">
              <a:solidFill>
                <a:schemeClr val="tx1"/>
              </a:solidFill>
              <a:latin typeface="Avenir Light" panose="020B0402020203020204" pitchFamily="34" charset="77"/>
            </a:endParaRPr>
          </a:p>
          <a:p>
            <a:pPr marL="114300" lvl="0" indent="0" algn="l" rtl="0">
              <a:lnSpc>
                <a:spcPct val="100000"/>
              </a:lnSpc>
              <a:spcBef>
                <a:spcPts val="0"/>
              </a:spcBef>
              <a:spcAft>
                <a:spcPts val="0"/>
              </a:spcAft>
              <a:buSzPts val="1800"/>
              <a:buNone/>
            </a:pPr>
            <a:r>
              <a:rPr lang="en" sz="1200" dirty="0">
                <a:solidFill>
                  <a:schemeClr val="tx1"/>
                </a:solidFill>
                <a:latin typeface="Arial Black" panose="020B0A04020102020204" pitchFamily="34" charset="0"/>
              </a:rPr>
              <a:t>electromagnetic stimulation of pelvic floor musculature for the purpose of rehabilitation </a:t>
            </a:r>
            <a:br>
              <a:rPr lang="en" sz="1200" dirty="0">
                <a:solidFill>
                  <a:schemeClr val="tx1"/>
                </a:solidFill>
                <a:latin typeface="Arial Black" panose="020B0A04020102020204" pitchFamily="34" charset="0"/>
              </a:rPr>
            </a:br>
            <a:r>
              <a:rPr lang="en" sz="1200" dirty="0">
                <a:solidFill>
                  <a:schemeClr val="tx1"/>
                </a:solidFill>
                <a:latin typeface="Arial Black" panose="020B0A04020102020204" pitchFamily="34" charset="0"/>
              </a:rPr>
              <a:t>of weak pelvic muscles and restoration of neuromuscular control for the treatment of </a:t>
            </a:r>
            <a:br>
              <a:rPr lang="en" sz="1200" dirty="0">
                <a:solidFill>
                  <a:schemeClr val="tx1"/>
                </a:solidFill>
                <a:latin typeface="Arial Black" panose="020B0A04020102020204" pitchFamily="34" charset="0"/>
              </a:rPr>
            </a:br>
            <a:r>
              <a:rPr lang="en" sz="1200" dirty="0">
                <a:solidFill>
                  <a:schemeClr val="tx1"/>
                </a:solidFill>
                <a:latin typeface="Arial Black" panose="020B0A04020102020204" pitchFamily="34" charset="0"/>
              </a:rPr>
              <a:t>urinary incontinence in women and men</a:t>
            </a:r>
            <a:r>
              <a:rPr lang="en" sz="1200" dirty="0">
                <a:solidFill>
                  <a:schemeClr val="tx1"/>
                </a:solidFill>
                <a:latin typeface="Avenir Light" panose="020B0402020203020204" pitchFamily="34" charset="77"/>
              </a:rPr>
              <a:t>.</a:t>
            </a:r>
            <a:endParaRPr sz="1200" dirty="0">
              <a:solidFill>
                <a:schemeClr val="tx1"/>
              </a:solidFill>
              <a:latin typeface="Avenir Light" panose="020B0402020203020204" pitchFamily="34" charset="77"/>
            </a:endParaRPr>
          </a:p>
          <a:p>
            <a:pPr marL="45720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endParaRPr dirty="0"/>
          </a:p>
        </p:txBody>
      </p:sp>
      <p:pic>
        <p:nvPicPr>
          <p:cNvPr id="3" name="Picture 2">
            <a:extLst>
              <a:ext uri="{FF2B5EF4-FFF2-40B4-BE49-F238E27FC236}">
                <a16:creationId xmlns:a16="http://schemas.microsoft.com/office/drawing/2014/main" xmlns="" id="{18F834B4-7A3C-B849-B9C6-46A9CE0DC7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80909" y="3997407"/>
            <a:ext cx="1278758" cy="527488"/>
          </a:xfrm>
          <a:prstGeom prst="rect">
            <a:avLst/>
          </a:prstGeom>
        </p:spPr>
      </p:pic>
      <p:sp>
        <p:nvSpPr>
          <p:cNvPr id="9" name="TextBox 8">
            <a:extLst>
              <a:ext uri="{FF2B5EF4-FFF2-40B4-BE49-F238E27FC236}">
                <a16:creationId xmlns:a16="http://schemas.microsoft.com/office/drawing/2014/main" xmlns="" id="{C7948D56-AF57-8F47-B217-843AEED533F7}"/>
              </a:ext>
            </a:extLst>
          </p:cNvPr>
          <p:cNvSpPr txBox="1"/>
          <p:nvPr/>
        </p:nvSpPr>
        <p:spPr>
          <a:xfrm>
            <a:off x="2549330" y="244350"/>
            <a:ext cx="3484790" cy="1046440"/>
          </a:xfrm>
          <a:prstGeom prst="rect">
            <a:avLst/>
          </a:prstGeom>
          <a:noFill/>
        </p:spPr>
        <p:txBody>
          <a:bodyPr wrap="square" rtlCol="0">
            <a:spAutoFit/>
          </a:bodyPr>
          <a:lstStyle/>
          <a:p>
            <a:pPr algn="ctr"/>
            <a:r>
              <a:rPr lang="en-CA" b="1" dirty="0">
                <a:latin typeface="Arial" panose="020B0604020202020204" pitchFamily="34" charset="0"/>
                <a:ea typeface="Tahoma" panose="020B0604030504040204" pitchFamily="34" charset="0"/>
                <a:cs typeface="Arial" panose="020B0604020202020204" pitchFamily="34" charset="0"/>
              </a:rPr>
              <a:t>GOVERNMENT APPROVALS</a:t>
            </a: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10" name="Straight Connector 9">
            <a:extLst>
              <a:ext uri="{FF2B5EF4-FFF2-40B4-BE49-F238E27FC236}">
                <a16:creationId xmlns:a16="http://schemas.microsoft.com/office/drawing/2014/main" xmlns="" id="{D2C71FEA-D1C5-4542-94E6-DFDEE9AB6A7E}"/>
              </a:ext>
            </a:extLst>
          </p:cNvPr>
          <p:cNvCxnSpPr/>
          <p:nvPr/>
        </p:nvCxnSpPr>
        <p:spPr>
          <a:xfrm>
            <a:off x="3839331" y="702725"/>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3EEA19CB-7D18-D94C-AB74-001135268440}"/>
              </a:ext>
            </a:extLst>
          </p:cNvPr>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a:off x="1222778" y="4031941"/>
            <a:ext cx="2313152" cy="450944"/>
          </a:xfrm>
          <a:prstGeom prst="rect">
            <a:avLst/>
          </a:prstGeom>
        </p:spPr>
      </p:pic>
    </p:spTree>
    <p:extLst>
      <p:ext uri="{BB962C8B-B14F-4D97-AF65-F5344CB8AC3E}">
        <p14:creationId xmlns:p14="http://schemas.microsoft.com/office/powerpoint/2010/main" val="1878642029"/>
      </p:ext>
    </p:extLst>
  </p:cSld>
  <p:clrMapOvr>
    <a:masterClrMapping/>
  </p:clrMapOvr>
  <mc:AlternateContent xmlns:mc="http://schemas.openxmlformats.org/markup-compatibility/2006">
    <mc:Choice xmlns:p14="http://schemas.microsoft.com/office/powerpoint/2010/main" Requires="p14">
      <p:transition spd="slow" p14:dur="2000" advClick="0" advTm="54000"/>
    </mc:Choice>
    <mc:Fallback>
      <p:transition spd="slow" advClick="0" advTm="54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9" name="TextBox 8">
            <a:extLst>
              <a:ext uri="{FF2B5EF4-FFF2-40B4-BE49-F238E27FC236}">
                <a16:creationId xmlns:a16="http://schemas.microsoft.com/office/drawing/2014/main" xmlns="" id="{C7948D56-AF57-8F47-B217-843AEED533F7}"/>
              </a:ext>
            </a:extLst>
          </p:cNvPr>
          <p:cNvSpPr txBox="1"/>
          <p:nvPr/>
        </p:nvSpPr>
        <p:spPr>
          <a:xfrm>
            <a:off x="2549330" y="244350"/>
            <a:ext cx="3484790" cy="1015663"/>
          </a:xfrm>
          <a:prstGeom prst="rect">
            <a:avLst/>
          </a:prstGeom>
          <a:noFill/>
        </p:spPr>
        <p:txBody>
          <a:bodyPr wrap="square" rtlCol="0">
            <a:spAutoFit/>
          </a:bodyPr>
          <a:lstStyle/>
          <a:p>
            <a:pPr algn="ctr"/>
            <a:r>
              <a:rPr lang="en-CA" sz="1200" b="1" dirty="0">
                <a:latin typeface="Avenir Black" panose="02000503020000020003" pitchFamily="2" charset="0"/>
                <a:ea typeface="Tahoma" panose="020B0604030504040204" pitchFamily="34" charset="0"/>
                <a:cs typeface="Tahoma" panose="020B0604030504040204" pitchFamily="34" charset="0"/>
              </a:rPr>
              <a:t>PROTOCOL</a:t>
            </a: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10" name="Straight Connector 9">
            <a:extLst>
              <a:ext uri="{FF2B5EF4-FFF2-40B4-BE49-F238E27FC236}">
                <a16:creationId xmlns:a16="http://schemas.microsoft.com/office/drawing/2014/main" xmlns="" id="{D2C71FEA-D1C5-4542-94E6-DFDEE9AB6A7E}"/>
              </a:ext>
            </a:extLst>
          </p:cNvPr>
          <p:cNvCxnSpPr/>
          <p:nvPr/>
        </p:nvCxnSpPr>
        <p:spPr>
          <a:xfrm>
            <a:off x="3839331" y="702725"/>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11" name="Google Shape;199;p30">
            <a:extLst>
              <a:ext uri="{FF2B5EF4-FFF2-40B4-BE49-F238E27FC236}">
                <a16:creationId xmlns:a16="http://schemas.microsoft.com/office/drawing/2014/main" xmlns="" id="{17A12591-2A17-9744-8F6D-1F46D03A2F31}"/>
              </a:ext>
            </a:extLst>
          </p:cNvPr>
          <p:cNvSpPr txBox="1">
            <a:spLocks/>
          </p:cNvSpPr>
          <p:nvPr/>
        </p:nvSpPr>
        <p:spPr>
          <a:xfrm>
            <a:off x="380977" y="2812321"/>
            <a:ext cx="1700072" cy="20614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00000"/>
              </a:lnSpc>
              <a:buFont typeface="Arial"/>
              <a:buNone/>
            </a:pPr>
            <a:r>
              <a:rPr lang="en-CA" sz="8000" b="1" dirty="0">
                <a:solidFill>
                  <a:schemeClr val="tx1"/>
                </a:solidFill>
                <a:latin typeface="Avenir Black" panose="02000503020000020003" pitchFamily="2" charset="0"/>
              </a:rPr>
              <a:t>6</a:t>
            </a:r>
            <a:endParaRPr lang="en-CA" sz="8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p:txBody>
      </p:sp>
      <p:sp>
        <p:nvSpPr>
          <p:cNvPr id="14" name="Google Shape;199;p30">
            <a:extLst>
              <a:ext uri="{FF2B5EF4-FFF2-40B4-BE49-F238E27FC236}">
                <a16:creationId xmlns:a16="http://schemas.microsoft.com/office/drawing/2014/main" xmlns="" id="{B86135B3-4E4B-9C4E-8D13-4326547A0D50}"/>
              </a:ext>
            </a:extLst>
          </p:cNvPr>
          <p:cNvSpPr txBox="1">
            <a:spLocks/>
          </p:cNvSpPr>
          <p:nvPr/>
        </p:nvSpPr>
        <p:spPr>
          <a:xfrm>
            <a:off x="131777" y="1771207"/>
            <a:ext cx="2877230" cy="11508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00000"/>
              </a:lnSpc>
              <a:buFont typeface="Arial"/>
              <a:buNone/>
            </a:pPr>
            <a:r>
              <a:rPr lang="en-CA" sz="8000" b="1" dirty="0">
                <a:solidFill>
                  <a:schemeClr val="tx1"/>
                </a:solidFill>
                <a:latin typeface="Avenir Black" panose="02000503020000020003" pitchFamily="2" charset="0"/>
              </a:rPr>
              <a:t>28</a:t>
            </a:r>
            <a:endParaRPr lang="en-CA" sz="8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p:txBody>
      </p:sp>
      <p:sp>
        <p:nvSpPr>
          <p:cNvPr id="15" name="Google Shape;199;p30">
            <a:extLst>
              <a:ext uri="{FF2B5EF4-FFF2-40B4-BE49-F238E27FC236}">
                <a16:creationId xmlns:a16="http://schemas.microsoft.com/office/drawing/2014/main" xmlns="" id="{C3D65687-14A1-1345-BD6B-445653AC6F6A}"/>
              </a:ext>
            </a:extLst>
          </p:cNvPr>
          <p:cNvSpPr txBox="1">
            <a:spLocks/>
          </p:cNvSpPr>
          <p:nvPr/>
        </p:nvSpPr>
        <p:spPr>
          <a:xfrm>
            <a:off x="-59753" y="633638"/>
            <a:ext cx="4085871" cy="10156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00000"/>
              </a:lnSpc>
              <a:buFont typeface="Arial"/>
              <a:buNone/>
            </a:pPr>
            <a:r>
              <a:rPr lang="en-CA" sz="8000" b="1" dirty="0">
                <a:solidFill>
                  <a:schemeClr val="tx1"/>
                </a:solidFill>
                <a:latin typeface="Avenir Black" panose="02000503020000020003" pitchFamily="2" charset="0"/>
              </a:rPr>
              <a:t>11,000</a:t>
            </a:r>
            <a:endParaRPr lang="en-CA" sz="8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p:txBody>
      </p:sp>
      <p:sp>
        <p:nvSpPr>
          <p:cNvPr id="12" name="TextBox 11">
            <a:extLst>
              <a:ext uri="{FF2B5EF4-FFF2-40B4-BE49-F238E27FC236}">
                <a16:creationId xmlns:a16="http://schemas.microsoft.com/office/drawing/2014/main" xmlns="" id="{A1E63F6F-B8C6-BA45-A043-EE6B6F09DB9A}"/>
              </a:ext>
            </a:extLst>
          </p:cNvPr>
          <p:cNvSpPr txBox="1"/>
          <p:nvPr/>
        </p:nvSpPr>
        <p:spPr>
          <a:xfrm>
            <a:off x="1176634" y="3584678"/>
            <a:ext cx="1104790" cy="307777"/>
          </a:xfrm>
          <a:prstGeom prst="rect">
            <a:avLst/>
          </a:prstGeom>
          <a:noFill/>
        </p:spPr>
        <p:txBody>
          <a:bodyPr wrap="none" rtlCol="0">
            <a:spAutoFit/>
          </a:bodyPr>
          <a:lstStyle/>
          <a:p>
            <a:r>
              <a:rPr lang="en-US" dirty="0"/>
              <a:t>SESSIONS</a:t>
            </a:r>
          </a:p>
        </p:txBody>
      </p:sp>
      <p:sp>
        <p:nvSpPr>
          <p:cNvPr id="17" name="TextBox 16">
            <a:extLst>
              <a:ext uri="{FF2B5EF4-FFF2-40B4-BE49-F238E27FC236}">
                <a16:creationId xmlns:a16="http://schemas.microsoft.com/office/drawing/2014/main" xmlns="" id="{743C3BBB-3F8A-D84A-9BF4-88B431626341}"/>
              </a:ext>
            </a:extLst>
          </p:cNvPr>
          <p:cNvSpPr txBox="1"/>
          <p:nvPr/>
        </p:nvSpPr>
        <p:spPr>
          <a:xfrm>
            <a:off x="1570392" y="2501809"/>
            <a:ext cx="992579" cy="307777"/>
          </a:xfrm>
          <a:prstGeom prst="rect">
            <a:avLst/>
          </a:prstGeom>
          <a:noFill/>
        </p:spPr>
        <p:txBody>
          <a:bodyPr wrap="none" rtlCol="0">
            <a:spAutoFit/>
          </a:bodyPr>
          <a:lstStyle/>
          <a:p>
            <a:r>
              <a:rPr lang="en-US" dirty="0"/>
              <a:t>MINUTES</a:t>
            </a:r>
          </a:p>
        </p:txBody>
      </p:sp>
      <p:sp>
        <p:nvSpPr>
          <p:cNvPr id="18" name="TextBox 17">
            <a:extLst>
              <a:ext uri="{FF2B5EF4-FFF2-40B4-BE49-F238E27FC236}">
                <a16:creationId xmlns:a16="http://schemas.microsoft.com/office/drawing/2014/main" xmlns="" id="{9FB5E42A-3BD0-274C-A19D-F8443FD21B00}"/>
              </a:ext>
            </a:extLst>
          </p:cNvPr>
          <p:cNvSpPr txBox="1"/>
          <p:nvPr/>
        </p:nvSpPr>
        <p:spPr>
          <a:xfrm>
            <a:off x="3460309" y="1367855"/>
            <a:ext cx="904415" cy="307777"/>
          </a:xfrm>
          <a:prstGeom prst="rect">
            <a:avLst/>
          </a:prstGeom>
          <a:noFill/>
        </p:spPr>
        <p:txBody>
          <a:bodyPr wrap="none" rtlCol="0">
            <a:spAutoFit/>
          </a:bodyPr>
          <a:lstStyle/>
          <a:p>
            <a:r>
              <a:rPr lang="en-US" dirty="0"/>
              <a:t>KEGELS</a:t>
            </a:r>
          </a:p>
        </p:txBody>
      </p:sp>
      <p:sp>
        <p:nvSpPr>
          <p:cNvPr id="23" name="Google Shape;199;p30">
            <a:extLst>
              <a:ext uri="{FF2B5EF4-FFF2-40B4-BE49-F238E27FC236}">
                <a16:creationId xmlns:a16="http://schemas.microsoft.com/office/drawing/2014/main" xmlns="" id="{1FC7D92D-1DEA-E74A-AB55-3A7A06A66A82}"/>
              </a:ext>
            </a:extLst>
          </p:cNvPr>
          <p:cNvSpPr txBox="1">
            <a:spLocks/>
          </p:cNvSpPr>
          <p:nvPr/>
        </p:nvSpPr>
        <p:spPr>
          <a:xfrm>
            <a:off x="380977" y="3975342"/>
            <a:ext cx="1700072" cy="20614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00000"/>
              </a:lnSpc>
              <a:buFont typeface="Arial"/>
              <a:buNone/>
            </a:pPr>
            <a:r>
              <a:rPr lang="en-CA" sz="8000" b="1" dirty="0">
                <a:solidFill>
                  <a:schemeClr val="tx1"/>
                </a:solidFill>
                <a:latin typeface="Avenir Black" panose="02000503020000020003" pitchFamily="2" charset="0"/>
              </a:rPr>
              <a:t>1</a:t>
            </a:r>
            <a:endParaRPr lang="en-CA" sz="8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a:p>
            <a:pPr marL="114300" indent="0">
              <a:lnSpc>
                <a:spcPct val="100000"/>
              </a:lnSpc>
              <a:buFont typeface="Arial"/>
              <a:buNone/>
            </a:pPr>
            <a:endParaRPr lang="en-CA" sz="6000" dirty="0">
              <a:solidFill>
                <a:schemeClr val="tx1"/>
              </a:solidFill>
              <a:latin typeface="Avenir Light" panose="020B0402020203020204" pitchFamily="34" charset="77"/>
            </a:endParaRPr>
          </a:p>
        </p:txBody>
      </p:sp>
      <p:sp>
        <p:nvSpPr>
          <p:cNvPr id="24" name="TextBox 23">
            <a:extLst>
              <a:ext uri="{FF2B5EF4-FFF2-40B4-BE49-F238E27FC236}">
                <a16:creationId xmlns:a16="http://schemas.microsoft.com/office/drawing/2014/main" xmlns="" id="{758C872A-FBC0-354A-807E-370A923FEECB}"/>
              </a:ext>
            </a:extLst>
          </p:cNvPr>
          <p:cNvSpPr txBox="1"/>
          <p:nvPr/>
        </p:nvSpPr>
        <p:spPr>
          <a:xfrm>
            <a:off x="1176634" y="4698312"/>
            <a:ext cx="1351652" cy="307777"/>
          </a:xfrm>
          <a:prstGeom prst="rect">
            <a:avLst/>
          </a:prstGeom>
          <a:noFill/>
        </p:spPr>
        <p:txBody>
          <a:bodyPr wrap="none" rtlCol="0">
            <a:spAutoFit/>
          </a:bodyPr>
          <a:lstStyle/>
          <a:p>
            <a:r>
              <a:rPr lang="en-US" dirty="0"/>
              <a:t>SIDE EFFECT</a:t>
            </a:r>
          </a:p>
        </p:txBody>
      </p:sp>
      <p:pic>
        <p:nvPicPr>
          <p:cNvPr id="16" name="Google Shape;69;p15">
            <a:extLst>
              <a:ext uri="{FF2B5EF4-FFF2-40B4-BE49-F238E27FC236}">
                <a16:creationId xmlns:a16="http://schemas.microsoft.com/office/drawing/2014/main" xmlns="" id="{FE993165-6C5C-4E42-8EF8-9C5B9E5FB5D3}"/>
              </a:ext>
            </a:extLst>
          </p:cNvPr>
          <p:cNvPicPr preferRelativeResize="0"/>
          <p:nvPr/>
        </p:nvPicPr>
        <p:blipFill rotWithShape="1">
          <a:blip r:embed="rId3" cstate="email">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5316119" y="4201"/>
            <a:ext cx="3563168" cy="5143499"/>
          </a:xfrm>
          <a:prstGeom prst="rect">
            <a:avLst/>
          </a:prstGeom>
          <a:noFill/>
          <a:ln>
            <a:noFill/>
          </a:ln>
        </p:spPr>
      </p:pic>
    </p:spTree>
    <p:extLst>
      <p:ext uri="{BB962C8B-B14F-4D97-AF65-F5344CB8AC3E}">
        <p14:creationId xmlns:p14="http://schemas.microsoft.com/office/powerpoint/2010/main" val="2387240812"/>
      </p:ext>
    </p:extLst>
  </p:cSld>
  <p:clrMapOvr>
    <a:masterClrMapping/>
  </p:clrMapOvr>
  <mc:AlternateContent xmlns:mc="http://schemas.openxmlformats.org/markup-compatibility/2006">
    <mc:Choice xmlns:p14="http://schemas.microsoft.com/office/powerpoint/2010/main" Requires="p14">
      <p:transition spd="slow" p14:dur="2000" advClick="0" advTm="35000"/>
    </mc:Choice>
    <mc:Fallback>
      <p:transition spd="slow" advClick="0" advTm="3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9" name="TextBox 8">
            <a:extLst>
              <a:ext uri="{FF2B5EF4-FFF2-40B4-BE49-F238E27FC236}">
                <a16:creationId xmlns:a16="http://schemas.microsoft.com/office/drawing/2014/main" xmlns="" id="{C7948D56-AF57-8F47-B217-843AEED533F7}"/>
              </a:ext>
            </a:extLst>
          </p:cNvPr>
          <p:cNvSpPr txBox="1"/>
          <p:nvPr/>
        </p:nvSpPr>
        <p:spPr>
          <a:xfrm>
            <a:off x="2549330" y="244350"/>
            <a:ext cx="3484790" cy="1015663"/>
          </a:xfrm>
          <a:prstGeom prst="rect">
            <a:avLst/>
          </a:prstGeom>
          <a:noFill/>
        </p:spPr>
        <p:txBody>
          <a:bodyPr wrap="square" rtlCol="0">
            <a:spAutoFit/>
          </a:bodyPr>
          <a:lstStyle/>
          <a:p>
            <a:pPr algn="ctr"/>
            <a:r>
              <a:rPr lang="en-CA" sz="1200" b="1" dirty="0">
                <a:latin typeface="Avenir Black" panose="02000503020000020003" pitchFamily="2" charset="0"/>
                <a:ea typeface="Tahoma" panose="020B0604030504040204" pitchFamily="34" charset="0"/>
                <a:cs typeface="Tahoma" panose="020B0604030504040204" pitchFamily="34" charset="0"/>
              </a:rPr>
              <a:t>UROSPOT EXPERIENCE</a:t>
            </a: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10" name="Straight Connector 9">
            <a:extLst>
              <a:ext uri="{FF2B5EF4-FFF2-40B4-BE49-F238E27FC236}">
                <a16:creationId xmlns:a16="http://schemas.microsoft.com/office/drawing/2014/main" xmlns="" id="{D2C71FEA-D1C5-4542-94E6-DFDEE9AB6A7E}"/>
              </a:ext>
            </a:extLst>
          </p:cNvPr>
          <p:cNvCxnSpPr/>
          <p:nvPr/>
        </p:nvCxnSpPr>
        <p:spPr>
          <a:xfrm>
            <a:off x="3839331" y="702725"/>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xmlns="" id="{17E575F5-40DD-0B4D-817D-1AE67C38F995}"/>
              </a:ext>
            </a:extLst>
          </p:cNvPr>
          <p:cNvGraphicFramePr/>
          <p:nvPr>
            <p:extLst>
              <p:ext uri="{D42A27DB-BD31-4B8C-83A1-F6EECF244321}">
                <p14:modId xmlns:p14="http://schemas.microsoft.com/office/powerpoint/2010/main" val="2591081310"/>
              </p:ext>
            </p:extLst>
          </p:nvPr>
        </p:nvGraphicFramePr>
        <p:xfrm>
          <a:off x="1237748" y="849001"/>
          <a:ext cx="6067166" cy="3688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4025650"/>
      </p:ext>
    </p:extLst>
  </p:cSld>
  <p:clrMapOvr>
    <a:masterClrMapping/>
  </p:clrMapOvr>
  <mc:AlternateContent xmlns:mc="http://schemas.openxmlformats.org/markup-compatibility/2006">
    <mc:Choice xmlns:p14="http://schemas.microsoft.com/office/powerpoint/2010/main" Requires="p14">
      <p:transition spd="slow" p14:dur="2000" advClick="0" advTm="35000"/>
    </mc:Choice>
    <mc:Fallback>
      <p:transition spd="slow" advClick="0" advTm="3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9" name="TextBox 8">
            <a:extLst>
              <a:ext uri="{FF2B5EF4-FFF2-40B4-BE49-F238E27FC236}">
                <a16:creationId xmlns:a16="http://schemas.microsoft.com/office/drawing/2014/main" xmlns="" id="{C7948D56-AF57-8F47-B217-843AEED533F7}"/>
              </a:ext>
            </a:extLst>
          </p:cNvPr>
          <p:cNvSpPr txBox="1"/>
          <p:nvPr/>
        </p:nvSpPr>
        <p:spPr>
          <a:xfrm>
            <a:off x="2549330" y="244350"/>
            <a:ext cx="3484790" cy="1046440"/>
          </a:xfrm>
          <a:prstGeom prst="rect">
            <a:avLst/>
          </a:prstGeom>
          <a:noFill/>
        </p:spPr>
        <p:txBody>
          <a:bodyPr wrap="square" rtlCol="0">
            <a:spAutoFit/>
          </a:bodyPr>
          <a:lstStyle/>
          <a:p>
            <a:pPr algn="ctr"/>
            <a:r>
              <a:rPr lang="en-CA" b="1" dirty="0">
                <a:latin typeface="Arial" panose="020B0604020202020204" pitchFamily="34" charset="0"/>
                <a:ea typeface="Tahoma" panose="020B0604030504040204" pitchFamily="34" charset="0"/>
                <a:cs typeface="Arial" panose="020B0604020202020204" pitchFamily="34" charset="0"/>
              </a:rPr>
              <a:t>UROSPOT EXPERIENCE</a:t>
            </a: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10" name="Straight Connector 9">
            <a:extLst>
              <a:ext uri="{FF2B5EF4-FFF2-40B4-BE49-F238E27FC236}">
                <a16:creationId xmlns:a16="http://schemas.microsoft.com/office/drawing/2014/main" xmlns="" id="{D2C71FEA-D1C5-4542-94E6-DFDEE9AB6A7E}"/>
              </a:ext>
            </a:extLst>
          </p:cNvPr>
          <p:cNvCxnSpPr/>
          <p:nvPr/>
        </p:nvCxnSpPr>
        <p:spPr>
          <a:xfrm>
            <a:off x="3839331" y="702725"/>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0AD26883-4780-9648-8A52-EEA993143C64}"/>
              </a:ext>
            </a:extLst>
          </p:cNvPr>
          <p:cNvSpPr/>
          <p:nvPr/>
        </p:nvSpPr>
        <p:spPr>
          <a:xfrm>
            <a:off x="132560" y="1926056"/>
            <a:ext cx="5544208" cy="1600438"/>
          </a:xfrm>
          <a:prstGeom prst="rect">
            <a:avLst/>
          </a:prstGeom>
        </p:spPr>
        <p:txBody>
          <a:bodyPr wrap="square">
            <a:spAutoFit/>
          </a:bodyPr>
          <a:lstStyle/>
          <a:p>
            <a:pPr>
              <a:buFont typeface="+mj-lt"/>
              <a:buAutoNum type="arabicPeriod"/>
            </a:pPr>
            <a:r>
              <a:rPr lang="en-CA" b="1" dirty="0">
                <a:latin typeface="Arial Rounded MT Bold" panose="020F0704030504030204" pitchFamily="34" charset="0"/>
              </a:rPr>
              <a:t>CONSULTATION</a:t>
            </a:r>
          </a:p>
          <a:p>
            <a:pPr>
              <a:buFont typeface="+mj-lt"/>
              <a:buAutoNum type="arabicPeriod"/>
            </a:pPr>
            <a:endParaRPr lang="en-CA" b="1" dirty="0">
              <a:latin typeface="Arial Rounded MT Bold" panose="020F0704030504030204" pitchFamily="34" charset="0"/>
            </a:endParaRPr>
          </a:p>
          <a:p>
            <a:pPr>
              <a:buFont typeface="+mj-lt"/>
              <a:buAutoNum type="arabicPeriod"/>
            </a:pPr>
            <a:r>
              <a:rPr lang="en-CA" b="1" dirty="0">
                <a:latin typeface="Arial Rounded MT Bold" panose="020F0704030504030204" pitchFamily="34" charset="0"/>
              </a:rPr>
              <a:t>RESTORE YOUR FLOOR</a:t>
            </a:r>
            <a:endParaRPr lang="en-CA" dirty="0">
              <a:latin typeface="Arial Rounded MT Bold" panose="020F0704030504030204" pitchFamily="34" charset="0"/>
            </a:endParaRPr>
          </a:p>
          <a:p>
            <a:pPr>
              <a:buFont typeface="+mj-lt"/>
              <a:buAutoNum type="arabicPeriod"/>
            </a:pPr>
            <a:endParaRPr lang="en-CA" b="1" dirty="0">
              <a:latin typeface="Arial Rounded MT Bold" panose="020F0704030504030204" pitchFamily="34" charset="0"/>
            </a:endParaRPr>
          </a:p>
          <a:p>
            <a:pPr>
              <a:buFont typeface="+mj-lt"/>
              <a:buAutoNum type="arabicPeriod"/>
            </a:pPr>
            <a:r>
              <a:rPr lang="en-CA" b="1" dirty="0">
                <a:latin typeface="Arial Rounded MT Bold" panose="020F0704030504030204" pitchFamily="34" charset="0"/>
              </a:rPr>
              <a:t>ENJOY YOUR FREEDOM</a:t>
            </a:r>
          </a:p>
          <a:p>
            <a:pPr>
              <a:buFont typeface="+mj-lt"/>
              <a:buAutoNum type="arabicPeriod"/>
            </a:pPr>
            <a:endParaRPr lang="en-CA" b="1" dirty="0">
              <a:latin typeface="Arial Rounded MT Bold" panose="020F0704030504030204" pitchFamily="34" charset="0"/>
            </a:endParaRPr>
          </a:p>
          <a:p>
            <a:pPr>
              <a:buFont typeface="+mj-lt"/>
              <a:buAutoNum type="arabicPeriod"/>
            </a:pPr>
            <a:r>
              <a:rPr lang="en-CA" b="1" dirty="0">
                <a:latin typeface="Arial Rounded MT Bold" panose="020F0704030504030204" pitchFamily="34" charset="0"/>
              </a:rPr>
              <a:t>MAINTAIN THE RESULTS</a:t>
            </a:r>
          </a:p>
        </p:txBody>
      </p:sp>
      <p:pic>
        <p:nvPicPr>
          <p:cNvPr id="3" name="Picture 2">
            <a:extLst>
              <a:ext uri="{FF2B5EF4-FFF2-40B4-BE49-F238E27FC236}">
                <a16:creationId xmlns:a16="http://schemas.microsoft.com/office/drawing/2014/main" xmlns="" id="{95BE442B-0266-2C44-9360-8631DA542D43}"/>
              </a:ext>
            </a:extLst>
          </p:cNvPr>
          <p:cNvPicPr>
            <a:picLocks noChangeAspect="1"/>
          </p:cNvPicPr>
          <p:nvPr/>
        </p:nvPicPr>
        <p:blipFill>
          <a:blip r:embed="rId3"/>
          <a:stretch>
            <a:fillRect/>
          </a:stretch>
        </p:blipFill>
        <p:spPr>
          <a:xfrm>
            <a:off x="3448065" y="933000"/>
            <a:ext cx="5172109" cy="4071044"/>
          </a:xfrm>
          <a:prstGeom prst="rect">
            <a:avLst/>
          </a:prstGeom>
        </p:spPr>
      </p:pic>
    </p:spTree>
    <p:extLst>
      <p:ext uri="{BB962C8B-B14F-4D97-AF65-F5344CB8AC3E}">
        <p14:creationId xmlns:p14="http://schemas.microsoft.com/office/powerpoint/2010/main" val="3887301275"/>
      </p:ext>
    </p:extLst>
  </p:cSld>
  <p:clrMapOvr>
    <a:masterClrMapping/>
  </p:clrMapOvr>
  <mc:AlternateContent xmlns:mc="http://schemas.openxmlformats.org/markup-compatibility/2006">
    <mc:Choice xmlns:p14="http://schemas.microsoft.com/office/powerpoint/2010/main" Requires="p14">
      <p:transition spd="slow" p14:dur="2000" advClick="0" advTm="50000"/>
    </mc:Choice>
    <mc:Fallback>
      <p:transition spd="slow" advClick="0" advTm="5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p:cNvGrpSpPr/>
        <p:nvPr/>
      </p:nvGrpSpPr>
      <p:grpSpPr>
        <a:xfrm>
          <a:off x="0" y="0"/>
          <a:ext cx="0" cy="0"/>
          <a:chOff x="0" y="0"/>
          <a:chExt cx="0" cy="0"/>
        </a:xfrm>
      </p:grpSpPr>
      <p:pic>
        <p:nvPicPr>
          <p:cNvPr id="4" name="Picture 3">
            <a:extLst>
              <a:ext uri="{FF2B5EF4-FFF2-40B4-BE49-F238E27FC236}">
                <a16:creationId xmlns:a16="http://schemas.microsoft.com/office/drawing/2014/main" xmlns="" id="{035F4280-0A84-6D4C-8293-D53084882D84}"/>
              </a:ext>
            </a:extLst>
          </p:cNvPr>
          <p:cNvPicPr>
            <a:picLocks noChangeAspect="1"/>
          </p:cNvPicPr>
          <p:nvPr/>
        </p:nvPicPr>
        <p:blipFill>
          <a:blip r:embed="rId3"/>
          <a:stretch>
            <a:fillRect/>
          </a:stretch>
        </p:blipFill>
        <p:spPr>
          <a:xfrm>
            <a:off x="-1012874" y="510895"/>
            <a:ext cx="10832123" cy="3723480"/>
          </a:xfrm>
          <a:prstGeom prst="rect">
            <a:avLst/>
          </a:prstGeom>
        </p:spPr>
      </p:pic>
      <p:sp>
        <p:nvSpPr>
          <p:cNvPr id="2" name="TextBox 1"/>
          <p:cNvSpPr txBox="1"/>
          <p:nvPr/>
        </p:nvSpPr>
        <p:spPr>
          <a:xfrm>
            <a:off x="0" y="4234375"/>
            <a:ext cx="9144000" cy="307777"/>
          </a:xfrm>
          <a:prstGeom prst="rect">
            <a:avLst/>
          </a:prstGeom>
          <a:noFill/>
        </p:spPr>
        <p:txBody>
          <a:bodyPr wrap="square" rtlCol="0">
            <a:spAutoFit/>
          </a:bodyPr>
          <a:lstStyle/>
          <a:p>
            <a:pPr algn="ctr"/>
            <a:r>
              <a:rPr lang="en-CA" dirty="0" smtClean="0">
                <a:solidFill>
                  <a:schemeClr val="bg1"/>
                </a:solidFill>
              </a:rPr>
              <a:t>FOR MORE INFORMATION CONTACT ROSE AT  </a:t>
            </a:r>
            <a:r>
              <a:rPr lang="en-CA" dirty="0" smtClean="0">
                <a:solidFill>
                  <a:schemeClr val="bg1"/>
                </a:solidFill>
                <a:hlinkClick r:id="rId4"/>
              </a:rPr>
              <a:t>rose@urospot.com</a:t>
            </a:r>
            <a:r>
              <a:rPr lang="en-CA" dirty="0" smtClean="0">
                <a:solidFill>
                  <a:schemeClr val="bg1"/>
                </a:solidFill>
              </a:rPr>
              <a:t>   Mobile  705.795.7867</a:t>
            </a:r>
            <a:endParaRPr lang="en-CA" dirty="0">
              <a:solidFill>
                <a:schemeClr val="bg1"/>
              </a:solidFill>
            </a:endParaRPr>
          </a:p>
        </p:txBody>
      </p:sp>
    </p:spTree>
    <p:extLst>
      <p:ext uri="{BB962C8B-B14F-4D97-AF65-F5344CB8AC3E}">
        <p14:creationId xmlns:p14="http://schemas.microsoft.com/office/powerpoint/2010/main" val="1258001736"/>
      </p:ext>
    </p:extLst>
  </p:cSld>
  <p:clrMapOvr>
    <a:masterClrMapping/>
  </p:clrMapOvr>
  <p:transition spd="slow" advClick="0" advTm="3000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F84D6F3D-A91B-0649-B7B4-79112C9356E6}"/>
              </a:ext>
            </a:extLst>
          </p:cNvPr>
          <p:cNvSpPr txBox="1"/>
          <p:nvPr/>
        </p:nvSpPr>
        <p:spPr>
          <a:xfrm>
            <a:off x="2717043" y="1002063"/>
            <a:ext cx="3484790" cy="1762021"/>
          </a:xfrm>
          <a:prstGeom prst="rect">
            <a:avLst/>
          </a:prstGeom>
          <a:noFill/>
          <a:ln>
            <a:noFill/>
          </a:ln>
        </p:spPr>
        <p:txBody>
          <a:bodyPr wrap="square" rtlCol="0">
            <a:spAutoFit/>
          </a:bodyPr>
          <a:lstStyle/>
          <a:p>
            <a:pPr algn="ctr"/>
            <a:r>
              <a:rPr lang="en-CA" b="1" dirty="0">
                <a:solidFill>
                  <a:schemeClr val="bg1"/>
                </a:solidFill>
                <a:latin typeface="Arial" panose="020B0604020202020204" pitchFamily="34" charset="0"/>
                <a:ea typeface="Tahoma" panose="020B0604030504040204" pitchFamily="34" charset="0"/>
                <a:cs typeface="Arial" panose="020B0604020202020204" pitchFamily="34" charset="0"/>
              </a:rPr>
              <a:t>WHY DOES UROSPOT EXIST</a:t>
            </a: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a:t>
            </a:r>
          </a:p>
          <a:p>
            <a:pPr algn="ctr"/>
            <a:endParaRPr lang="en-CA"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en-CA" sz="3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CA" sz="2700"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CA" sz="27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CA" sz="27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CA"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Google Shape;70;p15">
            <a:extLst>
              <a:ext uri="{FF2B5EF4-FFF2-40B4-BE49-F238E27FC236}">
                <a16:creationId xmlns:a16="http://schemas.microsoft.com/office/drawing/2014/main" xmlns="" id="{AEE78756-5B7D-DE41-848B-A5438ECA0130}"/>
              </a:ext>
            </a:extLst>
          </p:cNvPr>
          <p:cNvSpPr txBox="1">
            <a:spLocks/>
          </p:cNvSpPr>
          <p:nvPr/>
        </p:nvSpPr>
        <p:spPr>
          <a:xfrm>
            <a:off x="1153551" y="1910657"/>
            <a:ext cx="6738423" cy="20564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CA" sz="2400" b="1" dirty="0">
                <a:solidFill>
                  <a:schemeClr val="bg1"/>
                </a:solidFill>
                <a:latin typeface="Arial Rounded MT Bold" panose="020F0704030504030204" pitchFamily="34" charset="0"/>
              </a:rPr>
              <a:t>To modernize pelvic health and </a:t>
            </a:r>
          </a:p>
          <a:p>
            <a:pPr marL="0" indent="0"/>
            <a:r>
              <a:rPr lang="en-CA" sz="2400" b="1" dirty="0">
                <a:solidFill>
                  <a:schemeClr val="bg1"/>
                </a:solidFill>
                <a:latin typeface="Arial Rounded MT Bold" panose="020F0704030504030204" pitchFamily="34" charset="0"/>
              </a:rPr>
              <a:t>improve people’s quality of life by </a:t>
            </a:r>
          </a:p>
          <a:p>
            <a:pPr marL="0" indent="0"/>
            <a:r>
              <a:rPr lang="en-CA" sz="2400" b="1" dirty="0">
                <a:solidFill>
                  <a:schemeClr val="bg1"/>
                </a:solidFill>
                <a:latin typeface="Arial Rounded MT Bold" panose="020F0704030504030204" pitchFamily="34" charset="0"/>
              </a:rPr>
              <a:t>restoring pelvic floor strength</a:t>
            </a:r>
          </a:p>
          <a:p>
            <a:pPr marL="0" indent="0" algn="l"/>
            <a:endParaRPr lang="en-CA" sz="1400" dirty="0">
              <a:solidFill>
                <a:schemeClr val="bg1"/>
              </a:solidFill>
              <a:latin typeface="Avenir Light" panose="020B0402020203020204" pitchFamily="34" charset="77"/>
            </a:endParaRPr>
          </a:p>
          <a:p>
            <a:pPr marL="0" indent="0" algn="l">
              <a:spcBef>
                <a:spcPts val="1600"/>
              </a:spcBef>
              <a:spcAft>
                <a:spcPts val="1600"/>
              </a:spcAft>
            </a:pPr>
            <a:endParaRPr lang="en-CA" sz="1400" dirty="0">
              <a:solidFill>
                <a:schemeClr val="bg1"/>
              </a:solidFill>
              <a:latin typeface="Avenir Light" panose="020B0402020203020204" pitchFamily="34" charset="77"/>
            </a:endParaRPr>
          </a:p>
        </p:txBody>
      </p:sp>
      <p:cxnSp>
        <p:nvCxnSpPr>
          <p:cNvPr id="9" name="Straight Connector 8">
            <a:extLst>
              <a:ext uri="{FF2B5EF4-FFF2-40B4-BE49-F238E27FC236}">
                <a16:creationId xmlns:a16="http://schemas.microsoft.com/office/drawing/2014/main" xmlns="" id="{D5D893AE-70B0-EB45-B4F6-123674AF114B}"/>
              </a:ext>
            </a:extLst>
          </p:cNvPr>
          <p:cNvCxnSpPr/>
          <p:nvPr/>
        </p:nvCxnSpPr>
        <p:spPr>
          <a:xfrm>
            <a:off x="4011453" y="1524643"/>
            <a:ext cx="86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F5433C47-50D1-294B-8C10-67F190FCA2C4}"/>
              </a:ext>
            </a:extLst>
          </p:cNvPr>
          <p:cNvSpPr/>
          <p:nvPr/>
        </p:nvSpPr>
        <p:spPr>
          <a:xfrm>
            <a:off x="817581" y="677732"/>
            <a:ext cx="7508838" cy="3711387"/>
          </a:xfrm>
          <a:prstGeom prst="rect">
            <a:avLst/>
          </a:prstGeom>
          <a:noFill/>
          <a:ln>
            <a:solidFill>
              <a:srgbClr val="E59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574583"/>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613F9BC-459D-3247-805B-DFBA8CAF8163}"/>
              </a:ext>
            </a:extLst>
          </p:cNvPr>
          <p:cNvSpPr txBox="1"/>
          <p:nvPr/>
        </p:nvSpPr>
        <p:spPr>
          <a:xfrm>
            <a:off x="2608053" y="244350"/>
            <a:ext cx="3484790" cy="1046440"/>
          </a:xfrm>
          <a:prstGeom prst="rect">
            <a:avLst/>
          </a:prstGeom>
          <a:noFill/>
        </p:spPr>
        <p:txBody>
          <a:bodyPr wrap="square" rtlCol="0">
            <a:spAutoFit/>
          </a:bodyPr>
          <a:lstStyle/>
          <a:p>
            <a:pPr algn="ctr"/>
            <a:r>
              <a:rPr lang="en-CA" b="1" dirty="0">
                <a:latin typeface="Arial" panose="020B0604020202020204" pitchFamily="34" charset="0"/>
                <a:ea typeface="Tahoma" panose="020B0604030504040204" pitchFamily="34" charset="0"/>
                <a:cs typeface="Arial" panose="020B0604020202020204" pitchFamily="34" charset="0"/>
              </a:rPr>
              <a:t>THE SITUATION</a:t>
            </a: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9" name="Straight Connector 8">
            <a:extLst>
              <a:ext uri="{FF2B5EF4-FFF2-40B4-BE49-F238E27FC236}">
                <a16:creationId xmlns:a16="http://schemas.microsoft.com/office/drawing/2014/main" xmlns="" id="{8F802D2F-5433-404A-B525-17001E4B31FF}"/>
              </a:ext>
            </a:extLst>
          </p:cNvPr>
          <p:cNvCxnSpPr/>
          <p:nvPr/>
        </p:nvCxnSpPr>
        <p:spPr>
          <a:xfrm>
            <a:off x="3898054" y="665117"/>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E1E593E-B2FF-5E47-9C62-86DB9B108645}"/>
              </a:ext>
            </a:extLst>
          </p:cNvPr>
          <p:cNvSpPr/>
          <p:nvPr/>
        </p:nvSpPr>
        <p:spPr>
          <a:xfrm>
            <a:off x="433863" y="917360"/>
            <a:ext cx="8426358" cy="3933081"/>
          </a:xfrm>
          <a:prstGeom prst="rect">
            <a:avLst/>
          </a:prstGeom>
          <a:solidFill>
            <a:srgbClr val="E59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fontAlgn="base">
              <a:buFont typeface="+mj-lt"/>
              <a:buAutoNum type="arabicPeriod"/>
            </a:pPr>
            <a:r>
              <a:rPr lang="en-CA" sz="2800" b="1" dirty="0">
                <a:solidFill>
                  <a:schemeClr val="tx1"/>
                </a:solidFill>
                <a:latin typeface="Arial" panose="020B0604020202020204" pitchFamily="34" charset="0"/>
                <a:cs typeface="Arial" panose="020B0604020202020204" pitchFamily="34" charset="0"/>
              </a:rPr>
              <a:t>An unmet need</a:t>
            </a:r>
          </a:p>
          <a:p>
            <a:pPr marL="914400" indent="-914400" fontAlgn="base">
              <a:buFont typeface="+mj-lt"/>
              <a:buAutoNum type="arabicPeriod"/>
            </a:pPr>
            <a:r>
              <a:rPr lang="en-CA" sz="2800" b="1" dirty="0">
                <a:solidFill>
                  <a:schemeClr val="tx1"/>
                </a:solidFill>
                <a:latin typeface="Arial" panose="020B0604020202020204" pitchFamily="34" charset="0"/>
                <a:cs typeface="Arial" panose="020B0604020202020204" pitchFamily="34" charset="0"/>
              </a:rPr>
              <a:t>People eager to take control of their health</a:t>
            </a:r>
          </a:p>
          <a:p>
            <a:pPr marL="914400" indent="-914400" fontAlgn="base">
              <a:buFont typeface="+mj-lt"/>
              <a:buAutoNum type="arabicPeriod"/>
            </a:pPr>
            <a:r>
              <a:rPr lang="en-CA" sz="2800" b="1" dirty="0">
                <a:solidFill>
                  <a:schemeClr val="tx1"/>
                </a:solidFill>
                <a:latin typeface="Arial" panose="020B0604020202020204" pitchFamily="34" charset="0"/>
                <a:cs typeface="Arial" panose="020B0604020202020204" pitchFamily="34" charset="0"/>
              </a:rPr>
              <a:t>Female empowerment</a:t>
            </a:r>
          </a:p>
          <a:p>
            <a:pPr marL="914400" indent="-914400" fontAlgn="base">
              <a:buFont typeface="+mj-lt"/>
              <a:buAutoNum type="arabicPeriod"/>
            </a:pPr>
            <a:r>
              <a:rPr lang="en-CA" sz="2800" b="1" dirty="0" err="1" smtClean="0">
                <a:solidFill>
                  <a:schemeClr val="tx1"/>
                </a:solidFill>
                <a:latin typeface="Arial" panose="020B0604020202020204" pitchFamily="34" charset="0"/>
                <a:cs typeface="Arial" panose="020B0604020202020204" pitchFamily="34" charset="0"/>
              </a:rPr>
              <a:t>Femtech</a:t>
            </a:r>
            <a:r>
              <a:rPr lang="en-CA" sz="2800" b="1" dirty="0" smtClean="0">
                <a:solidFill>
                  <a:schemeClr val="tx1"/>
                </a:solidFill>
                <a:latin typeface="Arial" panose="020B0604020202020204" pitchFamily="34" charset="0"/>
                <a:cs typeface="Arial" panose="020B0604020202020204" pitchFamily="34" charset="0"/>
              </a:rPr>
              <a:t> (Technology tailored towards Women’s health)</a:t>
            </a:r>
            <a:endParaRPr lang="en-CA"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402713"/>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B9F7330-6190-7443-98F8-E92B1BCBFC2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395564" y="878003"/>
            <a:ext cx="3979836" cy="4174406"/>
          </a:xfrm>
          <a:prstGeom prst="rect">
            <a:avLst/>
          </a:prstGeom>
        </p:spPr>
      </p:pic>
      <p:sp>
        <p:nvSpPr>
          <p:cNvPr id="10" name="TextBox 9">
            <a:extLst>
              <a:ext uri="{FF2B5EF4-FFF2-40B4-BE49-F238E27FC236}">
                <a16:creationId xmlns:a16="http://schemas.microsoft.com/office/drawing/2014/main" xmlns="" id="{F84D6F3D-A91B-0649-B7B4-79112C9356E6}"/>
              </a:ext>
            </a:extLst>
          </p:cNvPr>
          <p:cNvSpPr txBox="1"/>
          <p:nvPr/>
        </p:nvSpPr>
        <p:spPr>
          <a:xfrm>
            <a:off x="5390470" y="453423"/>
            <a:ext cx="3484790" cy="1046440"/>
          </a:xfrm>
          <a:prstGeom prst="rect">
            <a:avLst/>
          </a:prstGeom>
          <a:noFill/>
        </p:spPr>
        <p:txBody>
          <a:bodyPr wrap="square" rtlCol="0">
            <a:spAutoFit/>
          </a:bodyPr>
          <a:lstStyle/>
          <a:p>
            <a:pPr algn="ctr"/>
            <a:r>
              <a:rPr lang="en-CA" b="1" dirty="0">
                <a:solidFill>
                  <a:schemeClr val="tx1"/>
                </a:solidFill>
                <a:latin typeface="Arial" panose="020B0604020202020204" pitchFamily="34" charset="0"/>
                <a:ea typeface="Tahoma" panose="020B0604030504040204" pitchFamily="34" charset="0"/>
                <a:cs typeface="Arial" panose="020B0604020202020204" pitchFamily="34" charset="0"/>
              </a:rPr>
              <a:t>POSITIVE CONSUMER EXPERIENCE</a:t>
            </a:r>
          </a:p>
          <a:p>
            <a:pPr algn="ctr"/>
            <a:endParaRPr lang="en-CA"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en-CA"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CA" sz="1200"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CA" sz="1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CA"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cxnSp>
        <p:nvCxnSpPr>
          <p:cNvPr id="11" name="Straight Connector 10">
            <a:extLst>
              <a:ext uri="{FF2B5EF4-FFF2-40B4-BE49-F238E27FC236}">
                <a16:creationId xmlns:a16="http://schemas.microsoft.com/office/drawing/2014/main" xmlns="" id="{400C47C7-6CDA-E244-AEE8-2949F8773454}"/>
              </a:ext>
            </a:extLst>
          </p:cNvPr>
          <p:cNvCxnSpPr/>
          <p:nvPr/>
        </p:nvCxnSpPr>
        <p:spPr>
          <a:xfrm>
            <a:off x="6700865" y="948665"/>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pic>
        <p:nvPicPr>
          <p:cNvPr id="8" name="Google Shape;69;p15">
            <a:extLst>
              <a:ext uri="{FF2B5EF4-FFF2-40B4-BE49-F238E27FC236}">
                <a16:creationId xmlns:a16="http://schemas.microsoft.com/office/drawing/2014/main" xmlns="" id="{5B723B0C-EC7B-6941-80C3-C670B7A48D73}"/>
              </a:ext>
            </a:extLst>
          </p:cNvPr>
          <p:cNvPicPr preferRelativeResize="0"/>
          <p:nvPr/>
        </p:nvPicPr>
        <p:blipFill rotWithShape="1">
          <a:blip r:embed="rId5" cstate="email">
            <a:alphaModFix/>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0" y="184439"/>
            <a:ext cx="2662264" cy="3848146"/>
          </a:xfrm>
          <a:prstGeom prst="rect">
            <a:avLst/>
          </a:prstGeom>
          <a:noFill/>
          <a:ln>
            <a:noFill/>
          </a:ln>
        </p:spPr>
      </p:pic>
      <p:sp>
        <p:nvSpPr>
          <p:cNvPr id="13" name="Google Shape;70;p15">
            <a:extLst>
              <a:ext uri="{FF2B5EF4-FFF2-40B4-BE49-F238E27FC236}">
                <a16:creationId xmlns:a16="http://schemas.microsoft.com/office/drawing/2014/main" xmlns="" id="{AEE78756-5B7D-DE41-848B-A5438ECA0130}"/>
              </a:ext>
            </a:extLst>
          </p:cNvPr>
          <p:cNvSpPr txBox="1">
            <a:spLocks/>
          </p:cNvSpPr>
          <p:nvPr/>
        </p:nvSpPr>
        <p:spPr>
          <a:xfrm>
            <a:off x="5569286" y="1371185"/>
            <a:ext cx="3367247"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CA" sz="2000" b="1" dirty="0">
                <a:solidFill>
                  <a:schemeClr val="tx1"/>
                </a:solidFill>
                <a:latin typeface="Arial Rounded MT Bold" panose="020F0704030504030204" pitchFamily="34" charset="0"/>
              </a:rPr>
              <a:t>Keep your clothes on. </a:t>
            </a:r>
          </a:p>
          <a:p>
            <a:pPr marL="0" indent="0"/>
            <a:r>
              <a:rPr lang="en-CA" sz="2000" b="1" dirty="0">
                <a:solidFill>
                  <a:schemeClr val="tx1"/>
                </a:solidFill>
                <a:latin typeface="Arial Rounded MT Bold" panose="020F0704030504030204" pitchFamily="34" charset="0"/>
              </a:rPr>
              <a:t>Sit on the Kegel Throne. </a:t>
            </a:r>
          </a:p>
          <a:p>
            <a:pPr marL="0" indent="0"/>
            <a:r>
              <a:rPr lang="en-CA" sz="2000" b="1" dirty="0">
                <a:solidFill>
                  <a:schemeClr val="tx1"/>
                </a:solidFill>
                <a:latin typeface="Arial Rounded MT Bold" panose="020F0704030504030204" pitchFamily="34" charset="0"/>
              </a:rPr>
              <a:t>Read a magazine</a:t>
            </a:r>
            <a:r>
              <a:rPr lang="en-CA" sz="2000" b="1" dirty="0">
                <a:solidFill>
                  <a:schemeClr val="tx1"/>
                </a:solidFill>
                <a:latin typeface="Avenir Black" panose="02000503020000020003" pitchFamily="2" charset="0"/>
              </a:rPr>
              <a:t>.</a:t>
            </a:r>
          </a:p>
          <a:p>
            <a:pPr marL="0" indent="0" algn="l"/>
            <a:endParaRPr lang="en-CA" sz="1400" dirty="0">
              <a:solidFill>
                <a:schemeClr val="tx1"/>
              </a:solidFill>
              <a:latin typeface="Avenir Light" panose="020B0402020203020204" pitchFamily="34" charset="77"/>
            </a:endParaRPr>
          </a:p>
          <a:p>
            <a:pPr marL="0" indent="0" algn="l"/>
            <a:endParaRPr lang="en-CA" sz="1400" dirty="0">
              <a:solidFill>
                <a:schemeClr val="tx1"/>
              </a:solidFill>
              <a:latin typeface="Avenir Light" panose="020B0402020203020204" pitchFamily="34" charset="77"/>
            </a:endParaRPr>
          </a:p>
          <a:p>
            <a:pPr marL="0" indent="0"/>
            <a:r>
              <a:rPr lang="en-CA" sz="1400" b="1" dirty="0">
                <a:solidFill>
                  <a:schemeClr val="tx1"/>
                </a:solidFill>
                <a:latin typeface="Avenir Light" panose="020B0402020203020204" pitchFamily="34" charset="77"/>
              </a:rPr>
              <a:t>Our technology will...</a:t>
            </a:r>
          </a:p>
          <a:p>
            <a:pPr marL="0" indent="0"/>
            <a:r>
              <a:rPr lang="en-CA" sz="1400" b="1" dirty="0">
                <a:solidFill>
                  <a:schemeClr val="tx1"/>
                </a:solidFill>
                <a:latin typeface="Avenir Light" panose="020B0402020203020204" pitchFamily="34" charset="77"/>
              </a:rPr>
              <a:t>Give women and men freedom from incontinence and erectile dysfunction </a:t>
            </a:r>
          </a:p>
          <a:p>
            <a:pPr marL="0" indent="0"/>
            <a:r>
              <a:rPr lang="en-CA" sz="1400" b="1" dirty="0">
                <a:solidFill>
                  <a:schemeClr val="tx1"/>
                </a:solidFill>
                <a:latin typeface="Avenir Light" panose="020B0402020203020204" pitchFamily="34" charset="77"/>
              </a:rPr>
              <a:t>by delivering </a:t>
            </a:r>
          </a:p>
          <a:p>
            <a:pPr marL="0" indent="0"/>
            <a:r>
              <a:rPr lang="en-CA" sz="1400" b="1" dirty="0">
                <a:solidFill>
                  <a:schemeClr val="tx1"/>
                </a:solidFill>
                <a:latin typeface="Avenir Light" panose="020B0402020203020204" pitchFamily="34" charset="77"/>
              </a:rPr>
              <a:t>11,000 Kegels in 28 minutes with </a:t>
            </a:r>
          </a:p>
          <a:p>
            <a:pPr marL="0" indent="0"/>
            <a:r>
              <a:rPr lang="en-CA" sz="1400" b="1" dirty="0">
                <a:solidFill>
                  <a:schemeClr val="tx1"/>
                </a:solidFill>
                <a:latin typeface="Avenir Light" panose="020B0402020203020204" pitchFamily="34" charset="77"/>
              </a:rPr>
              <a:t>a non-invasive, pain free experience.</a:t>
            </a:r>
          </a:p>
          <a:p>
            <a:pPr marL="0" indent="0" algn="l"/>
            <a:endParaRPr lang="en-CA" sz="1400" dirty="0">
              <a:solidFill>
                <a:schemeClr val="tx1"/>
              </a:solidFill>
              <a:latin typeface="Avenir Light" panose="020B0402020203020204" pitchFamily="34" charset="77"/>
            </a:endParaRPr>
          </a:p>
          <a:p>
            <a:pPr marL="0" indent="0" algn="l">
              <a:spcBef>
                <a:spcPts val="1600"/>
              </a:spcBef>
              <a:spcAft>
                <a:spcPts val="1600"/>
              </a:spcAft>
            </a:pPr>
            <a:endParaRPr lang="en-CA" sz="1400" dirty="0">
              <a:solidFill>
                <a:schemeClr val="tx1"/>
              </a:solidFill>
              <a:latin typeface="Avenir Light" panose="020B0402020203020204" pitchFamily="34" charset="77"/>
            </a:endParaRPr>
          </a:p>
        </p:txBody>
      </p:sp>
    </p:spTree>
    <p:extLst>
      <p:ext uri="{BB962C8B-B14F-4D97-AF65-F5344CB8AC3E}">
        <p14:creationId xmlns:p14="http://schemas.microsoft.com/office/powerpoint/2010/main" val="1169987260"/>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spd="slow" advClick="0" advTm="3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6"/>
          <p:cNvSpPr txBox="1">
            <a:spLocks noGrp="1"/>
          </p:cNvSpPr>
          <p:nvPr>
            <p:ph type="body" idx="1"/>
          </p:nvPr>
        </p:nvSpPr>
        <p:spPr>
          <a:xfrm>
            <a:off x="311700" y="1025863"/>
            <a:ext cx="2484430" cy="766200"/>
          </a:xfrm>
          <a:prstGeom prst="rect">
            <a:avLst/>
          </a:prstGeom>
        </p:spPr>
        <p:txBody>
          <a:bodyPr spcFirstLastPara="1" wrap="square" lIns="91425" tIns="91425" rIns="91425" bIns="91425" anchor="t" anchorCtr="0">
            <a:noAutofit/>
          </a:bodyPr>
          <a:lstStyle/>
          <a:p>
            <a:pPr marL="0" indent="0">
              <a:spcAft>
                <a:spcPts val="1600"/>
              </a:spcAft>
              <a:buNone/>
            </a:pPr>
            <a:r>
              <a:rPr lang="en" sz="2400" b="1" dirty="0">
                <a:solidFill>
                  <a:schemeClr val="tx1"/>
                </a:solidFill>
                <a:latin typeface="Arial Rounded MT Bold" panose="020F0704030504030204" pitchFamily="34" charset="0"/>
              </a:rPr>
              <a:t>Stress Urinary Incontinence</a:t>
            </a:r>
            <a:endParaRPr sz="2400" b="1" dirty="0">
              <a:solidFill>
                <a:schemeClr val="tx1"/>
              </a:solidFill>
              <a:latin typeface="Arial Rounded MT Bold" panose="020F0704030504030204" pitchFamily="34" charset="0"/>
            </a:endParaRPr>
          </a:p>
        </p:txBody>
      </p:sp>
      <p:sp>
        <p:nvSpPr>
          <p:cNvPr id="77" name="Google Shape;77;p16"/>
          <p:cNvSpPr txBox="1">
            <a:spLocks noGrp="1"/>
          </p:cNvSpPr>
          <p:nvPr>
            <p:ph type="body" idx="1"/>
          </p:nvPr>
        </p:nvSpPr>
        <p:spPr>
          <a:xfrm>
            <a:off x="6254150" y="1039931"/>
            <a:ext cx="2264400" cy="766200"/>
          </a:xfrm>
          <a:prstGeom prst="rect">
            <a:avLst/>
          </a:prstGeom>
        </p:spPr>
        <p:txBody>
          <a:bodyPr spcFirstLastPara="1" wrap="square" lIns="91425" tIns="91425" rIns="91425" bIns="91425" anchor="t" anchorCtr="0">
            <a:noAutofit/>
          </a:bodyPr>
          <a:lstStyle/>
          <a:p>
            <a:pPr marL="0" indent="0">
              <a:spcAft>
                <a:spcPts val="1600"/>
              </a:spcAft>
              <a:buNone/>
            </a:pPr>
            <a:r>
              <a:rPr lang="en" sz="2400" b="1" dirty="0">
                <a:solidFill>
                  <a:schemeClr val="tx1"/>
                </a:solidFill>
                <a:latin typeface="Arial Rounded MT Bold" panose="020F0704030504030204" pitchFamily="34" charset="0"/>
              </a:rPr>
              <a:t>Mixed Urinary Incontinence</a:t>
            </a:r>
            <a:endParaRPr sz="2400" b="1" dirty="0">
              <a:solidFill>
                <a:schemeClr val="tx1"/>
              </a:solidFill>
              <a:latin typeface="Arial Rounded MT Bold" panose="020F0704030504030204" pitchFamily="34" charset="0"/>
            </a:endParaRPr>
          </a:p>
        </p:txBody>
      </p:sp>
      <p:sp>
        <p:nvSpPr>
          <p:cNvPr id="78" name="Google Shape;78;p16"/>
          <p:cNvSpPr txBox="1">
            <a:spLocks noGrp="1"/>
          </p:cNvSpPr>
          <p:nvPr>
            <p:ph type="body" idx="1"/>
          </p:nvPr>
        </p:nvSpPr>
        <p:spPr>
          <a:xfrm>
            <a:off x="3282925" y="1011795"/>
            <a:ext cx="2264400" cy="766200"/>
          </a:xfrm>
          <a:prstGeom prst="rect">
            <a:avLst/>
          </a:prstGeom>
        </p:spPr>
        <p:txBody>
          <a:bodyPr spcFirstLastPara="1" wrap="square" lIns="91425" tIns="91425" rIns="91425" bIns="91425" anchor="t" anchorCtr="0">
            <a:noAutofit/>
          </a:bodyPr>
          <a:lstStyle/>
          <a:p>
            <a:pPr marL="0" indent="0">
              <a:spcAft>
                <a:spcPts val="1600"/>
              </a:spcAft>
              <a:buNone/>
            </a:pPr>
            <a:r>
              <a:rPr lang="en" sz="2400" b="1" dirty="0">
                <a:solidFill>
                  <a:schemeClr val="tx1"/>
                </a:solidFill>
                <a:latin typeface="Arial Rounded MT Bold" panose="020F0704030504030204" pitchFamily="34" charset="0"/>
              </a:rPr>
              <a:t>Urge Urinary Incontinence</a:t>
            </a:r>
            <a:endParaRPr sz="2400" b="1" dirty="0">
              <a:solidFill>
                <a:schemeClr val="tx1"/>
              </a:solidFill>
              <a:latin typeface="Arial Rounded MT Bold" panose="020F0704030504030204" pitchFamily="34" charset="0"/>
            </a:endParaRPr>
          </a:p>
        </p:txBody>
      </p:sp>
      <p:sp>
        <p:nvSpPr>
          <p:cNvPr id="79" name="Google Shape;79;p16"/>
          <p:cNvSpPr txBox="1">
            <a:spLocks noGrp="1"/>
          </p:cNvSpPr>
          <p:nvPr>
            <p:ph type="body" idx="1"/>
          </p:nvPr>
        </p:nvSpPr>
        <p:spPr>
          <a:xfrm>
            <a:off x="297633" y="1978215"/>
            <a:ext cx="2501838" cy="766200"/>
          </a:xfrm>
          <a:prstGeom prst="rect">
            <a:avLst/>
          </a:prstGeom>
        </p:spPr>
        <p:txBody>
          <a:bodyPr spcFirstLastPara="1" wrap="square" lIns="91425" tIns="91425" rIns="91425" bIns="91425" anchor="t" anchorCtr="0">
            <a:noAutofit/>
          </a:bodyPr>
          <a:lstStyle/>
          <a:p>
            <a:pPr marL="0" indent="0">
              <a:spcAft>
                <a:spcPts val="1600"/>
              </a:spcAft>
              <a:buNone/>
            </a:pPr>
            <a:r>
              <a:rPr lang="en" sz="1400" b="1" dirty="0">
                <a:latin typeface="Arial" panose="020B0604020202020204" pitchFamily="34" charset="0"/>
                <a:cs typeface="Arial" panose="020B0604020202020204" pitchFamily="34" charset="0"/>
              </a:rPr>
              <a:t>Women </a:t>
            </a:r>
            <a:r>
              <a:rPr lang="en" sz="1400" b="1" dirty="0" smtClean="0">
                <a:latin typeface="Arial" panose="020B0604020202020204" pitchFamily="34" charset="0"/>
                <a:cs typeface="Arial" panose="020B0604020202020204" pitchFamily="34" charset="0"/>
              </a:rPr>
              <a:t>and Men who </a:t>
            </a:r>
            <a:r>
              <a:rPr lang="en" sz="1400" b="1" dirty="0">
                <a:latin typeface="Arial" panose="020B0604020202020204" pitchFamily="34" charset="0"/>
                <a:cs typeface="Arial" panose="020B0604020202020204" pitchFamily="34" charset="0"/>
              </a:rPr>
              <a:t>leak urine when sneezing, coughing, jumping, exercising, or any impact or pressure is placed on the pelvic floor.</a:t>
            </a:r>
            <a:endParaRPr sz="1400" b="1" dirty="0">
              <a:latin typeface="Arial" panose="020B0604020202020204" pitchFamily="34" charset="0"/>
              <a:cs typeface="Arial" panose="020B0604020202020204" pitchFamily="34" charset="0"/>
            </a:endParaRPr>
          </a:p>
        </p:txBody>
      </p:sp>
      <p:sp>
        <p:nvSpPr>
          <p:cNvPr id="80" name="Google Shape;80;p16"/>
          <p:cNvSpPr txBox="1">
            <a:spLocks noGrp="1"/>
          </p:cNvSpPr>
          <p:nvPr>
            <p:ph type="body" idx="1"/>
          </p:nvPr>
        </p:nvSpPr>
        <p:spPr>
          <a:xfrm>
            <a:off x="3080825" y="1831304"/>
            <a:ext cx="2926080" cy="1500270"/>
          </a:xfrm>
          <a:prstGeom prst="rect">
            <a:avLst/>
          </a:prstGeom>
        </p:spPr>
        <p:txBody>
          <a:bodyPr spcFirstLastPara="1" wrap="square" lIns="91425" tIns="91425" rIns="91425" bIns="91425" anchor="t" anchorCtr="0">
            <a:noAutofit/>
          </a:bodyPr>
          <a:lstStyle/>
          <a:p>
            <a:pPr marL="0" indent="0">
              <a:spcAft>
                <a:spcPts val="1600"/>
              </a:spcAft>
              <a:buNone/>
            </a:pPr>
            <a:r>
              <a:rPr lang="en" sz="1400" b="1" dirty="0">
                <a:latin typeface="Arial" panose="020B0604020202020204" pitchFamily="34" charset="0"/>
                <a:cs typeface="Arial" panose="020B0604020202020204" pitchFamily="34" charset="0"/>
              </a:rPr>
              <a:t>Women </a:t>
            </a:r>
            <a:r>
              <a:rPr lang="en" sz="1400" b="1" dirty="0" smtClean="0">
                <a:latin typeface="Arial" panose="020B0604020202020204" pitchFamily="34" charset="0"/>
                <a:cs typeface="Arial" panose="020B0604020202020204" pitchFamily="34" charset="0"/>
              </a:rPr>
              <a:t>and Men who </a:t>
            </a:r>
            <a:r>
              <a:rPr lang="en" sz="1400" b="1" dirty="0">
                <a:latin typeface="Arial" panose="020B0604020202020204" pitchFamily="34" charset="0"/>
                <a:cs typeface="Arial" panose="020B0604020202020204" pitchFamily="34" charset="0"/>
              </a:rPr>
              <a:t>have a strong urge to go to the bathroom, and urine leaks out before they get there.  Tend to be women who go to the bathroom frequently both day and night</a:t>
            </a:r>
            <a:r>
              <a:rPr lang="en" sz="1200" b="1" dirty="0">
                <a:latin typeface="Arial" panose="020B0604020202020204" pitchFamily="34" charset="0"/>
                <a:cs typeface="Arial" panose="020B0604020202020204" pitchFamily="34" charset="0"/>
              </a:rPr>
              <a:t>.</a:t>
            </a:r>
            <a:endParaRPr sz="1200" b="1" dirty="0">
              <a:latin typeface="Arial" panose="020B0604020202020204" pitchFamily="34" charset="0"/>
              <a:cs typeface="Arial" panose="020B0604020202020204" pitchFamily="34" charset="0"/>
            </a:endParaRPr>
          </a:p>
        </p:txBody>
      </p:sp>
      <p:sp>
        <p:nvSpPr>
          <p:cNvPr id="81" name="Google Shape;81;p16"/>
          <p:cNvSpPr txBox="1">
            <a:spLocks noGrp="1"/>
          </p:cNvSpPr>
          <p:nvPr>
            <p:ph type="body" idx="1"/>
          </p:nvPr>
        </p:nvSpPr>
        <p:spPr>
          <a:xfrm>
            <a:off x="6254150" y="2054200"/>
            <a:ext cx="2348700" cy="942218"/>
          </a:xfrm>
          <a:prstGeom prst="rect">
            <a:avLst/>
          </a:prstGeom>
        </p:spPr>
        <p:txBody>
          <a:bodyPr spcFirstLastPara="1" wrap="square" lIns="91425" tIns="91425" rIns="91425" bIns="91425" anchor="t" anchorCtr="0">
            <a:noAutofit/>
          </a:bodyPr>
          <a:lstStyle/>
          <a:p>
            <a:pPr marL="0" indent="0">
              <a:spcAft>
                <a:spcPts val="1600"/>
              </a:spcAft>
              <a:buNone/>
            </a:pPr>
            <a:r>
              <a:rPr lang="en" sz="1400" b="1" dirty="0">
                <a:latin typeface="Arial" panose="020B0604020202020204" pitchFamily="34" charset="0"/>
                <a:cs typeface="Arial" panose="020B0604020202020204" pitchFamily="34" charset="0"/>
              </a:rPr>
              <a:t>Women </a:t>
            </a:r>
            <a:r>
              <a:rPr lang="en" sz="1400" b="1" dirty="0" smtClean="0">
                <a:latin typeface="Arial" panose="020B0604020202020204" pitchFamily="34" charset="0"/>
                <a:cs typeface="Arial" panose="020B0604020202020204" pitchFamily="34" charset="0"/>
              </a:rPr>
              <a:t>and Men who </a:t>
            </a:r>
            <a:r>
              <a:rPr lang="en" sz="1400" b="1" dirty="0">
                <a:latin typeface="Arial" panose="020B0604020202020204" pitchFamily="34" charset="0"/>
                <a:cs typeface="Arial" panose="020B0604020202020204" pitchFamily="34" charset="0"/>
              </a:rPr>
              <a:t>experience both symptoms of stress and urge incontinence.</a:t>
            </a:r>
            <a:endParaRPr sz="1400" b="1" dirty="0">
              <a:latin typeface="Arial" panose="020B0604020202020204" pitchFamily="34" charset="0"/>
              <a:cs typeface="Arial" panose="020B0604020202020204" pitchFamily="34" charset="0"/>
            </a:endParaRPr>
          </a:p>
        </p:txBody>
      </p:sp>
      <p:pic>
        <p:nvPicPr>
          <p:cNvPr id="82" name="Google Shape;82;p1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14321" y="3629202"/>
            <a:ext cx="1280014" cy="1135101"/>
          </a:xfrm>
          <a:prstGeom prst="rect">
            <a:avLst/>
          </a:prstGeom>
          <a:noFill/>
          <a:ln>
            <a:noFill/>
          </a:ln>
        </p:spPr>
      </p:pic>
      <p:pic>
        <p:nvPicPr>
          <p:cNvPr id="83" name="Google Shape;83;p1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756074" y="3629202"/>
            <a:ext cx="1268374" cy="1203431"/>
          </a:xfrm>
          <a:prstGeom prst="rect">
            <a:avLst/>
          </a:prstGeom>
          <a:noFill/>
          <a:ln>
            <a:noFill/>
          </a:ln>
        </p:spPr>
      </p:pic>
      <p:pic>
        <p:nvPicPr>
          <p:cNvPr id="84" name="Google Shape;84;p16"/>
          <p:cNvPicPr preferRelativeResize="0"/>
          <p:nvPr/>
        </p:nvPicPr>
        <p:blipFill>
          <a:blip r:embed="rId5">
            <a:alphaModFix/>
          </a:blip>
          <a:stretch>
            <a:fillRect/>
          </a:stretch>
        </p:blipFill>
        <p:spPr>
          <a:xfrm>
            <a:off x="6433850" y="3322758"/>
            <a:ext cx="1905000" cy="1905000"/>
          </a:xfrm>
          <a:prstGeom prst="rect">
            <a:avLst/>
          </a:prstGeom>
          <a:noFill/>
          <a:ln>
            <a:noFill/>
          </a:ln>
        </p:spPr>
      </p:pic>
      <p:sp>
        <p:nvSpPr>
          <p:cNvPr id="14" name="TextBox 13">
            <a:extLst>
              <a:ext uri="{FF2B5EF4-FFF2-40B4-BE49-F238E27FC236}">
                <a16:creationId xmlns:a16="http://schemas.microsoft.com/office/drawing/2014/main" xmlns="" id="{54F8DC4A-F76B-4B4F-BC28-D4F8701FE553}"/>
              </a:ext>
            </a:extLst>
          </p:cNvPr>
          <p:cNvSpPr txBox="1"/>
          <p:nvPr/>
        </p:nvSpPr>
        <p:spPr>
          <a:xfrm>
            <a:off x="2444226" y="244351"/>
            <a:ext cx="3977594" cy="1261884"/>
          </a:xfrm>
          <a:prstGeom prst="rect">
            <a:avLst/>
          </a:prstGeom>
          <a:noFill/>
        </p:spPr>
        <p:txBody>
          <a:bodyPr wrap="square" rtlCol="0">
            <a:spAutoFit/>
          </a:bodyPr>
          <a:lstStyle/>
          <a:p>
            <a:pPr algn="ctr" defTabSz="914378"/>
            <a:r>
              <a:rPr lang="en-CA" b="1" dirty="0" smtClean="0">
                <a:latin typeface="Arial" panose="020B0604020202020204" pitchFamily="34" charset="0"/>
                <a:ea typeface="Tahoma" panose="020B0604030504040204" pitchFamily="34" charset="0"/>
                <a:cs typeface="Arial" panose="020B0604020202020204" pitchFamily="34" charset="0"/>
              </a:rPr>
              <a:t>WOMEN &amp; MEN </a:t>
            </a:r>
            <a:r>
              <a:rPr lang="en-CA" b="1" dirty="0">
                <a:latin typeface="Arial" panose="020B0604020202020204" pitchFamily="34" charset="0"/>
                <a:ea typeface="Tahoma" panose="020B0604030504040204" pitchFamily="34" charset="0"/>
                <a:cs typeface="Arial" panose="020B0604020202020204" pitchFamily="34" charset="0"/>
              </a:rPr>
              <a:t>ARE AFFECTED IN THREE WAYS</a:t>
            </a:r>
          </a:p>
          <a:p>
            <a:pPr algn="ctr" defTabSz="914378"/>
            <a:endParaRPr lang="en-CA" sz="1200" b="1" dirty="0">
              <a:solidFill>
                <a:srgbClr val="FFFFFF"/>
              </a:solidFill>
              <a:latin typeface="Avenir Black" panose="02000503020000020003" pitchFamily="2" charset="0"/>
              <a:ea typeface="Tahoma" panose="020B0604030504040204" pitchFamily="34" charset="0"/>
              <a:cs typeface="Tahoma" panose="020B0604030504040204" pitchFamily="34" charset="0"/>
            </a:endParaRPr>
          </a:p>
          <a:p>
            <a:pPr algn="ctr" defTabSz="914378"/>
            <a:endParaRPr lang="en-CA" sz="1200" b="1" dirty="0">
              <a:solidFill>
                <a:srgbClr val="FFFFFF"/>
              </a:solidFill>
              <a:latin typeface="Avenir Black" panose="02000503020000020003" pitchFamily="2" charset="0"/>
              <a:ea typeface="Tahoma" panose="020B0604030504040204" pitchFamily="34" charset="0"/>
              <a:cs typeface="Tahoma" panose="020B0604030504040204" pitchFamily="34" charset="0"/>
            </a:endParaRPr>
          </a:p>
          <a:p>
            <a:pPr algn="ctr" defTabSz="914378"/>
            <a:r>
              <a:rPr lang="en-CA" sz="1200" b="1" dirty="0">
                <a:solidFill>
                  <a:srgbClr val="FFFFFF"/>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rgbClr val="FFFFFF"/>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rgbClr val="FFFFFF"/>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15" name="Straight Connector 14">
            <a:extLst>
              <a:ext uri="{FF2B5EF4-FFF2-40B4-BE49-F238E27FC236}">
                <a16:creationId xmlns:a16="http://schemas.microsoft.com/office/drawing/2014/main" xmlns="" id="{4BF3D35F-EC94-6A43-8799-3636AE945E8D}"/>
              </a:ext>
            </a:extLst>
          </p:cNvPr>
          <p:cNvCxnSpPr/>
          <p:nvPr/>
        </p:nvCxnSpPr>
        <p:spPr>
          <a:xfrm>
            <a:off x="3923413" y="765785"/>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273D89B1-4CC7-4942-A66F-33ABBF96DD64}"/>
              </a:ext>
            </a:extLst>
          </p:cNvPr>
          <p:cNvSpPr txBox="1"/>
          <p:nvPr/>
        </p:nvSpPr>
        <p:spPr>
          <a:xfrm>
            <a:off x="944380" y="888050"/>
            <a:ext cx="697627" cy="400110"/>
          </a:xfrm>
          <a:prstGeom prst="rect">
            <a:avLst/>
          </a:prstGeom>
          <a:noFill/>
        </p:spPr>
        <p:txBody>
          <a:bodyPr wrap="none" rtlCol="0">
            <a:spAutoFit/>
          </a:bodyPr>
          <a:lstStyle/>
          <a:p>
            <a:r>
              <a:rPr lang="en-US" sz="2000" dirty="0"/>
              <a:t>51%</a:t>
            </a:r>
          </a:p>
        </p:txBody>
      </p:sp>
      <p:sp>
        <p:nvSpPr>
          <p:cNvPr id="16" name="TextBox 15">
            <a:extLst>
              <a:ext uri="{FF2B5EF4-FFF2-40B4-BE49-F238E27FC236}">
                <a16:creationId xmlns:a16="http://schemas.microsoft.com/office/drawing/2014/main" xmlns="" id="{3C4EA35F-B5DC-0D4F-868F-26E0ABBACCA4}"/>
              </a:ext>
            </a:extLst>
          </p:cNvPr>
          <p:cNvSpPr txBox="1"/>
          <p:nvPr/>
        </p:nvSpPr>
        <p:spPr>
          <a:xfrm>
            <a:off x="7128645" y="875873"/>
            <a:ext cx="646331" cy="369332"/>
          </a:xfrm>
          <a:prstGeom prst="rect">
            <a:avLst/>
          </a:prstGeom>
          <a:noFill/>
        </p:spPr>
        <p:txBody>
          <a:bodyPr wrap="none" rtlCol="0">
            <a:spAutoFit/>
          </a:bodyPr>
          <a:lstStyle/>
          <a:p>
            <a:r>
              <a:rPr lang="en-US" sz="1800" dirty="0"/>
              <a:t>35%</a:t>
            </a:r>
          </a:p>
        </p:txBody>
      </p:sp>
      <p:sp>
        <p:nvSpPr>
          <p:cNvPr id="17" name="TextBox 16">
            <a:extLst>
              <a:ext uri="{FF2B5EF4-FFF2-40B4-BE49-F238E27FC236}">
                <a16:creationId xmlns:a16="http://schemas.microsoft.com/office/drawing/2014/main" xmlns="" id="{73D611C3-55FD-B542-8811-3621C889CEEB}"/>
              </a:ext>
            </a:extLst>
          </p:cNvPr>
          <p:cNvSpPr txBox="1"/>
          <p:nvPr/>
        </p:nvSpPr>
        <p:spPr>
          <a:xfrm>
            <a:off x="4087252" y="847430"/>
            <a:ext cx="646331" cy="369332"/>
          </a:xfrm>
          <a:prstGeom prst="rect">
            <a:avLst/>
          </a:prstGeom>
          <a:noFill/>
        </p:spPr>
        <p:txBody>
          <a:bodyPr wrap="none" rtlCol="0">
            <a:spAutoFit/>
          </a:bodyPr>
          <a:lstStyle/>
          <a:p>
            <a:r>
              <a:rPr lang="en-US" sz="1800" dirty="0"/>
              <a:t>14%</a:t>
            </a:r>
          </a:p>
        </p:txBody>
      </p:sp>
      <p:pic>
        <p:nvPicPr>
          <p:cNvPr id="18" name="Picture 17">
            <a:extLst>
              <a:ext uri="{FF2B5EF4-FFF2-40B4-BE49-F238E27FC236}">
                <a16:creationId xmlns:a16="http://schemas.microsoft.com/office/drawing/2014/main" xmlns="" id="{EBF3C1DE-74AF-8244-88F3-4B24B0FE7504}"/>
              </a:ext>
            </a:extLst>
          </p:cNvPr>
          <p:cNvPicPr>
            <a:picLocks noChangeAspect="1"/>
          </p:cNvPicPr>
          <p:nvPr/>
        </p:nvPicPr>
        <p:blipFill>
          <a:blip r:embed="rId6"/>
          <a:stretch>
            <a:fillRect/>
          </a:stretch>
        </p:blipFill>
        <p:spPr>
          <a:xfrm>
            <a:off x="1797968" y="3573538"/>
            <a:ext cx="1176381" cy="1271763"/>
          </a:xfrm>
          <a:prstGeom prst="rect">
            <a:avLst/>
          </a:prstGeom>
        </p:spPr>
      </p:pic>
      <p:pic>
        <p:nvPicPr>
          <p:cNvPr id="19" name="Picture 18">
            <a:extLst>
              <a:ext uri="{FF2B5EF4-FFF2-40B4-BE49-F238E27FC236}">
                <a16:creationId xmlns:a16="http://schemas.microsoft.com/office/drawing/2014/main" xmlns="" id="{CE51A6C8-F929-0B46-80AD-39C275A78CCB}"/>
              </a:ext>
            </a:extLst>
          </p:cNvPr>
          <p:cNvPicPr>
            <a:picLocks noChangeAspect="1"/>
          </p:cNvPicPr>
          <p:nvPr/>
        </p:nvPicPr>
        <p:blipFill>
          <a:blip r:embed="rId7"/>
          <a:stretch>
            <a:fillRect/>
          </a:stretch>
        </p:blipFill>
        <p:spPr>
          <a:xfrm>
            <a:off x="4652031" y="3525739"/>
            <a:ext cx="895294" cy="1373410"/>
          </a:xfrm>
          <a:prstGeom prst="rect">
            <a:avLst/>
          </a:prstGeom>
        </p:spPr>
      </p:pic>
    </p:spTree>
    <p:extLst>
      <p:ext uri="{BB962C8B-B14F-4D97-AF65-F5344CB8AC3E}">
        <p14:creationId xmlns:p14="http://schemas.microsoft.com/office/powerpoint/2010/main" val="1641253885"/>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30" name="Google Shape;91;p17">
            <a:extLst>
              <a:ext uri="{FF2B5EF4-FFF2-40B4-BE49-F238E27FC236}">
                <a16:creationId xmlns:a16="http://schemas.microsoft.com/office/drawing/2014/main" xmlns="" id="{49BA882C-C0E7-C54E-8F52-9C59C83AFDFA}"/>
              </a:ext>
            </a:extLst>
          </p:cNvPr>
          <p:cNvPicPr preferRelativeResize="0"/>
          <p:nvPr/>
        </p:nvPicPr>
        <p:blipFill>
          <a:blip r:embed="rId3" cstate="email">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388618" y="978234"/>
            <a:ext cx="1446712" cy="3694893"/>
          </a:xfrm>
          <a:prstGeom prst="rect">
            <a:avLst/>
          </a:prstGeom>
          <a:noFill/>
          <a:ln>
            <a:noFill/>
          </a:ln>
        </p:spPr>
      </p:pic>
      <p:sp>
        <p:nvSpPr>
          <p:cNvPr id="76" name="Google Shape;76;p16"/>
          <p:cNvSpPr txBox="1">
            <a:spLocks noGrp="1"/>
          </p:cNvSpPr>
          <p:nvPr>
            <p:ph type="body" idx="1"/>
          </p:nvPr>
        </p:nvSpPr>
        <p:spPr>
          <a:xfrm>
            <a:off x="160374" y="978234"/>
            <a:ext cx="2751196" cy="766200"/>
          </a:xfrm>
          <a:prstGeom prst="rect">
            <a:avLst/>
          </a:prstGeom>
        </p:spPr>
        <p:txBody>
          <a:bodyPr spcFirstLastPara="1" wrap="square" lIns="91425" tIns="91425" rIns="91425" bIns="91425" anchor="t" anchorCtr="0">
            <a:noAutofit/>
          </a:bodyPr>
          <a:lstStyle/>
          <a:p>
            <a:pPr marL="127000" lvl="0" indent="0">
              <a:lnSpc>
                <a:spcPct val="100000"/>
              </a:lnSpc>
              <a:spcBef>
                <a:spcPts val="1000"/>
              </a:spcBef>
              <a:buSzPts val="1600"/>
              <a:buNone/>
            </a:pPr>
            <a:r>
              <a:rPr lang="en-CA" b="1" dirty="0">
                <a:solidFill>
                  <a:schemeClr val="tx1"/>
                </a:solidFill>
                <a:latin typeface="Arial Rounded MT Bold" panose="020F0704030504030204" pitchFamily="34" charset="0"/>
              </a:rPr>
              <a:t>Up to 50% of all women over 35 suffer </a:t>
            </a:r>
            <a:br>
              <a:rPr lang="en-CA" b="1" dirty="0">
                <a:solidFill>
                  <a:schemeClr val="tx1"/>
                </a:solidFill>
                <a:latin typeface="Arial Rounded MT Bold" panose="020F0704030504030204" pitchFamily="34" charset="0"/>
              </a:rPr>
            </a:br>
            <a:r>
              <a:rPr lang="en-CA" b="1" dirty="0">
                <a:solidFill>
                  <a:schemeClr val="tx1"/>
                </a:solidFill>
                <a:latin typeface="Arial Rounded MT Bold" panose="020F0704030504030204" pitchFamily="34" charset="0"/>
              </a:rPr>
              <a:t>with stress, urge, or mixed incontinence</a:t>
            </a:r>
          </a:p>
        </p:txBody>
      </p:sp>
      <p:sp>
        <p:nvSpPr>
          <p:cNvPr id="14" name="TextBox 13">
            <a:extLst>
              <a:ext uri="{FF2B5EF4-FFF2-40B4-BE49-F238E27FC236}">
                <a16:creationId xmlns:a16="http://schemas.microsoft.com/office/drawing/2014/main" xmlns="" id="{54F8DC4A-F76B-4B4F-BC28-D4F8701FE553}"/>
              </a:ext>
            </a:extLst>
          </p:cNvPr>
          <p:cNvSpPr txBox="1"/>
          <p:nvPr/>
        </p:nvSpPr>
        <p:spPr>
          <a:xfrm>
            <a:off x="2618903" y="244350"/>
            <a:ext cx="3484790" cy="1077218"/>
          </a:xfrm>
          <a:prstGeom prst="rect">
            <a:avLst/>
          </a:prstGeom>
          <a:noFill/>
        </p:spPr>
        <p:txBody>
          <a:bodyPr wrap="square" rtlCol="0">
            <a:spAutoFit/>
          </a:bodyPr>
          <a:lstStyle/>
          <a:p>
            <a:pPr algn="ctr"/>
            <a:r>
              <a:rPr lang="en-CA" b="1" dirty="0">
                <a:latin typeface="Arial" panose="020B0604020202020204" pitchFamily="34" charset="0"/>
                <a:ea typeface="Tahoma" panose="020B0604030504040204" pitchFamily="34" charset="0"/>
                <a:cs typeface="Arial" panose="020B0604020202020204" pitchFamily="34" charset="0"/>
              </a:rPr>
              <a:t>THE PROBLEM (SHHHHH!)</a:t>
            </a:r>
          </a:p>
          <a:p>
            <a:pPr algn="ctr"/>
            <a:endParaRPr lang="en-CA" b="1" dirty="0">
              <a:solidFill>
                <a:schemeClr val="bg1"/>
              </a:solidFill>
              <a:latin typeface="Arial" panose="020B0604020202020204" pitchFamily="34" charset="0"/>
              <a:ea typeface="Tahoma" panose="020B0604030504040204" pitchFamily="34" charset="0"/>
              <a:cs typeface="Arial" panose="020B0604020202020204" pitchFamily="34" charset="0"/>
            </a:endParaRP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15" name="Straight Connector 14">
            <a:extLst>
              <a:ext uri="{FF2B5EF4-FFF2-40B4-BE49-F238E27FC236}">
                <a16:creationId xmlns:a16="http://schemas.microsoft.com/office/drawing/2014/main" xmlns="" id="{4BF3D35F-EC94-6A43-8799-3636AE945E8D}"/>
              </a:ext>
            </a:extLst>
          </p:cNvPr>
          <p:cNvCxnSpPr/>
          <p:nvPr/>
        </p:nvCxnSpPr>
        <p:spPr>
          <a:xfrm>
            <a:off x="3971330" y="701239"/>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0F295CBC-E585-E34B-93CF-D4AD136EC32D}"/>
              </a:ext>
            </a:extLst>
          </p:cNvPr>
          <p:cNvSpPr/>
          <p:nvPr/>
        </p:nvSpPr>
        <p:spPr>
          <a:xfrm>
            <a:off x="160374" y="3661330"/>
            <a:ext cx="4572000" cy="923330"/>
          </a:xfrm>
          <a:prstGeom prst="rect">
            <a:avLst/>
          </a:prstGeom>
        </p:spPr>
        <p:txBody>
          <a:bodyPr>
            <a:spAutoFit/>
          </a:bodyPr>
          <a:lstStyle/>
          <a:p>
            <a:pPr marL="127000" lvl="0">
              <a:spcBef>
                <a:spcPts val="1600"/>
              </a:spcBef>
              <a:buClr>
                <a:srgbClr val="595959"/>
              </a:buClr>
              <a:buSzPts val="1600"/>
            </a:pPr>
            <a:r>
              <a:rPr lang="en-CA" sz="1800" b="1" dirty="0">
                <a:latin typeface="Avenir Light" panose="020B0402020203020204" pitchFamily="34" charset="77"/>
              </a:rPr>
              <a:t>Women think this is a natural </a:t>
            </a:r>
            <a:br>
              <a:rPr lang="en-CA" sz="1800" b="1" dirty="0">
                <a:latin typeface="Avenir Light" panose="020B0402020203020204" pitchFamily="34" charset="77"/>
              </a:rPr>
            </a:br>
            <a:r>
              <a:rPr lang="en-CA" sz="1800" b="1" dirty="0">
                <a:latin typeface="Avenir Light" panose="020B0402020203020204" pitchFamily="34" charset="77"/>
              </a:rPr>
              <a:t>part of growing older and </a:t>
            </a:r>
            <a:br>
              <a:rPr lang="en-CA" sz="1800" b="1" dirty="0">
                <a:latin typeface="Avenir Light" panose="020B0402020203020204" pitchFamily="34" charset="77"/>
              </a:rPr>
            </a:br>
            <a:r>
              <a:rPr lang="en-CA" sz="1800" b="1" dirty="0">
                <a:latin typeface="Avenir Light" panose="020B0402020203020204" pitchFamily="34" charset="77"/>
              </a:rPr>
              <a:t>suffer in silence</a:t>
            </a:r>
            <a:r>
              <a:rPr lang="en-CA" sz="1800" dirty="0">
                <a:latin typeface="Avenir Light" panose="020B0402020203020204" pitchFamily="34" charset="77"/>
              </a:rPr>
              <a:t>.</a:t>
            </a:r>
          </a:p>
        </p:txBody>
      </p:sp>
      <p:sp>
        <p:nvSpPr>
          <p:cNvPr id="16" name="Rectangle 15">
            <a:extLst>
              <a:ext uri="{FF2B5EF4-FFF2-40B4-BE49-F238E27FC236}">
                <a16:creationId xmlns:a16="http://schemas.microsoft.com/office/drawing/2014/main" xmlns="" id="{A0487EE6-4F96-3C41-A7E3-C08F49E0549B}"/>
              </a:ext>
            </a:extLst>
          </p:cNvPr>
          <p:cNvSpPr/>
          <p:nvPr/>
        </p:nvSpPr>
        <p:spPr>
          <a:xfrm>
            <a:off x="4318817" y="1215235"/>
            <a:ext cx="4572000" cy="646331"/>
          </a:xfrm>
          <a:prstGeom prst="rect">
            <a:avLst/>
          </a:prstGeom>
        </p:spPr>
        <p:txBody>
          <a:bodyPr>
            <a:spAutoFit/>
          </a:bodyPr>
          <a:lstStyle/>
          <a:p>
            <a:pPr marL="127000" lvl="0" algn="r">
              <a:spcBef>
                <a:spcPts val="1600"/>
              </a:spcBef>
              <a:buSzPts val="1600"/>
            </a:pPr>
            <a:r>
              <a:rPr lang="en-CA" sz="1800" i="1" dirty="0">
                <a:latin typeface="Arial Rounded MT Bold" panose="020F0704030504030204" pitchFamily="34" charset="0"/>
              </a:rPr>
              <a:t>Women wait 6.5 years on average </a:t>
            </a:r>
            <a:br>
              <a:rPr lang="en-CA" sz="1800" i="1" dirty="0">
                <a:latin typeface="Arial Rounded MT Bold" panose="020F0704030504030204" pitchFamily="34" charset="0"/>
              </a:rPr>
            </a:br>
            <a:r>
              <a:rPr lang="en-CA" sz="1800" i="1" dirty="0">
                <a:latin typeface="Arial Rounded MT Bold" panose="020F0704030504030204" pitchFamily="34" charset="0"/>
              </a:rPr>
              <a:t>from first symptom to seeking help.</a:t>
            </a:r>
          </a:p>
        </p:txBody>
      </p:sp>
      <p:sp>
        <p:nvSpPr>
          <p:cNvPr id="17" name="Rectangle 16">
            <a:extLst>
              <a:ext uri="{FF2B5EF4-FFF2-40B4-BE49-F238E27FC236}">
                <a16:creationId xmlns:a16="http://schemas.microsoft.com/office/drawing/2014/main" xmlns="" id="{1A11C828-B532-9447-9394-89B765F8EFA1}"/>
              </a:ext>
            </a:extLst>
          </p:cNvPr>
          <p:cNvSpPr/>
          <p:nvPr/>
        </p:nvSpPr>
        <p:spPr>
          <a:xfrm>
            <a:off x="4733910" y="4062828"/>
            <a:ext cx="4156907" cy="400110"/>
          </a:xfrm>
          <a:prstGeom prst="rect">
            <a:avLst/>
          </a:prstGeom>
        </p:spPr>
        <p:txBody>
          <a:bodyPr wrap="none">
            <a:spAutoFit/>
          </a:bodyPr>
          <a:lstStyle/>
          <a:p>
            <a:pPr marL="127000" lvl="0">
              <a:spcBef>
                <a:spcPts val="1600"/>
              </a:spcBef>
              <a:buSzPts val="1600"/>
            </a:pPr>
            <a:r>
              <a:rPr lang="en-CA" sz="2000" dirty="0">
                <a:latin typeface="Arial" panose="020B0604020202020204" pitchFamily="34" charset="0"/>
                <a:cs typeface="Arial" panose="020B0604020202020204" pitchFamily="34" charset="0"/>
              </a:rPr>
              <a:t>Only 10-15% undergo treatment.</a:t>
            </a:r>
          </a:p>
        </p:txBody>
      </p:sp>
      <p:sp>
        <p:nvSpPr>
          <p:cNvPr id="18" name="Rectangle 17">
            <a:extLst>
              <a:ext uri="{FF2B5EF4-FFF2-40B4-BE49-F238E27FC236}">
                <a16:creationId xmlns:a16="http://schemas.microsoft.com/office/drawing/2014/main" xmlns="" id="{419166C8-A9BE-D74C-B392-503CE6ABD1E9}"/>
              </a:ext>
            </a:extLst>
          </p:cNvPr>
          <p:cNvSpPr/>
          <p:nvPr/>
        </p:nvSpPr>
        <p:spPr>
          <a:xfrm>
            <a:off x="4271331" y="2213880"/>
            <a:ext cx="4572000" cy="523220"/>
          </a:xfrm>
          <a:prstGeom prst="rect">
            <a:avLst/>
          </a:prstGeom>
        </p:spPr>
        <p:txBody>
          <a:bodyPr>
            <a:spAutoFit/>
          </a:bodyPr>
          <a:lstStyle/>
          <a:p>
            <a:pPr marL="127000" lvl="0" algn="r">
              <a:spcBef>
                <a:spcPts val="1600"/>
              </a:spcBef>
              <a:buSzPts val="1600"/>
            </a:pPr>
            <a:r>
              <a:rPr lang="en-CA" b="1" dirty="0">
                <a:latin typeface="Arial" panose="020B0604020202020204" pitchFamily="34" charset="0"/>
                <a:cs typeface="Arial" panose="020B0604020202020204" pitchFamily="34" charset="0"/>
              </a:rPr>
              <a:t>Incontinence is the top reason women are admitted to nursing homes later in life.</a:t>
            </a:r>
          </a:p>
        </p:txBody>
      </p:sp>
      <p:sp>
        <p:nvSpPr>
          <p:cNvPr id="19" name="Rectangle 18">
            <a:extLst>
              <a:ext uri="{FF2B5EF4-FFF2-40B4-BE49-F238E27FC236}">
                <a16:creationId xmlns:a16="http://schemas.microsoft.com/office/drawing/2014/main" xmlns="" id="{D0F4C0F3-639E-A745-900A-360B608C2400}"/>
              </a:ext>
            </a:extLst>
          </p:cNvPr>
          <p:cNvSpPr/>
          <p:nvPr/>
        </p:nvSpPr>
        <p:spPr>
          <a:xfrm>
            <a:off x="3839331" y="3051133"/>
            <a:ext cx="4572000" cy="646331"/>
          </a:xfrm>
          <a:prstGeom prst="rect">
            <a:avLst/>
          </a:prstGeom>
        </p:spPr>
        <p:txBody>
          <a:bodyPr>
            <a:spAutoFit/>
          </a:bodyPr>
          <a:lstStyle/>
          <a:p>
            <a:pPr marL="127000" lvl="0" algn="r">
              <a:spcBef>
                <a:spcPts val="1600"/>
              </a:spcBef>
              <a:buSzPts val="1600"/>
            </a:pPr>
            <a:r>
              <a:rPr lang="en-CA" sz="1800" b="1" dirty="0">
                <a:latin typeface="Avenir Light" panose="020B0402020203020204" pitchFamily="34" charset="77"/>
              </a:rPr>
              <a:t>Current treatment is invasive </a:t>
            </a:r>
            <a:br>
              <a:rPr lang="en-CA" sz="1800" b="1" dirty="0">
                <a:latin typeface="Avenir Light" panose="020B0402020203020204" pitchFamily="34" charset="77"/>
              </a:rPr>
            </a:br>
            <a:r>
              <a:rPr lang="en-CA" sz="1800" b="1" dirty="0">
                <a:latin typeface="Avenir Light" panose="020B0402020203020204" pitchFamily="34" charset="77"/>
              </a:rPr>
              <a:t>with limited effectiveness</a:t>
            </a:r>
            <a:r>
              <a:rPr lang="en-CA" sz="1800" dirty="0">
                <a:latin typeface="Avenir Light" panose="020B0402020203020204" pitchFamily="34" charset="77"/>
              </a:rPr>
              <a:t>. </a:t>
            </a:r>
          </a:p>
        </p:txBody>
      </p:sp>
      <p:sp>
        <p:nvSpPr>
          <p:cNvPr id="20" name="Rectangle 19">
            <a:extLst>
              <a:ext uri="{FF2B5EF4-FFF2-40B4-BE49-F238E27FC236}">
                <a16:creationId xmlns:a16="http://schemas.microsoft.com/office/drawing/2014/main" xmlns="" id="{B8A8BB86-6C33-244D-AFBC-9736BBC27329}"/>
              </a:ext>
            </a:extLst>
          </p:cNvPr>
          <p:cNvSpPr/>
          <p:nvPr/>
        </p:nvSpPr>
        <p:spPr>
          <a:xfrm>
            <a:off x="160374" y="2579104"/>
            <a:ext cx="2834640" cy="738664"/>
          </a:xfrm>
          <a:prstGeom prst="rect">
            <a:avLst/>
          </a:prstGeom>
        </p:spPr>
        <p:txBody>
          <a:bodyPr wrap="square">
            <a:spAutoFit/>
          </a:bodyPr>
          <a:lstStyle/>
          <a:p>
            <a:pPr marL="127000" lvl="0">
              <a:spcBef>
                <a:spcPts val="1600"/>
              </a:spcBef>
              <a:buSzPts val="1600"/>
            </a:pPr>
            <a:r>
              <a:rPr lang="en-CA" b="1" dirty="0">
                <a:latin typeface="Arial" panose="020B0604020202020204" pitchFamily="34" charset="0"/>
                <a:cs typeface="Arial" panose="020B0604020202020204" pitchFamily="34" charset="0"/>
              </a:rPr>
              <a:t>Current wait time to see a Urogynecologist is 2 years in many markets</a:t>
            </a:r>
            <a:r>
              <a:rPr lang="en-CA" dirty="0">
                <a:latin typeface="Avenir Book" panose="02000503020000020003" pitchFamily="2" charset="0"/>
              </a:rPr>
              <a:t>.</a:t>
            </a:r>
          </a:p>
        </p:txBody>
      </p:sp>
    </p:spTree>
    <p:extLst>
      <p:ext uri="{BB962C8B-B14F-4D97-AF65-F5344CB8AC3E}">
        <p14:creationId xmlns:p14="http://schemas.microsoft.com/office/powerpoint/2010/main" val="3909643482"/>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6"/>
          <p:cNvSpPr txBox="1">
            <a:spLocks noGrp="1"/>
          </p:cNvSpPr>
          <p:nvPr>
            <p:ph type="body" idx="1"/>
          </p:nvPr>
        </p:nvSpPr>
        <p:spPr>
          <a:xfrm>
            <a:off x="-91875" y="778850"/>
            <a:ext cx="3297530" cy="1317235"/>
          </a:xfrm>
          <a:prstGeom prst="rect">
            <a:avLst/>
          </a:prstGeom>
        </p:spPr>
        <p:txBody>
          <a:bodyPr spcFirstLastPara="1" wrap="square" lIns="91425" tIns="91425" rIns="91425" bIns="91425" anchor="t" anchorCtr="0">
            <a:noAutofit/>
          </a:bodyPr>
          <a:lstStyle/>
          <a:p>
            <a:pPr marL="127000" lvl="0" indent="0">
              <a:lnSpc>
                <a:spcPct val="100000"/>
              </a:lnSpc>
              <a:spcBef>
                <a:spcPts val="1000"/>
              </a:spcBef>
              <a:buSzPts val="1600"/>
              <a:buNone/>
            </a:pPr>
            <a:r>
              <a:rPr lang="en-CA" sz="2000" b="1" dirty="0">
                <a:solidFill>
                  <a:schemeClr val="tx1"/>
                </a:solidFill>
                <a:latin typeface="Arial Rounded MT Bold" panose="020F0704030504030204" pitchFamily="34" charset="0"/>
              </a:rPr>
              <a:t>Treatment for prostate cancer can cause incontinence and ED</a:t>
            </a:r>
            <a:r>
              <a:rPr lang="en-CA" sz="2000" b="1" dirty="0">
                <a:solidFill>
                  <a:schemeClr val="tx1"/>
                </a:solidFill>
                <a:latin typeface="Avenir Black" panose="02000503020000020003" pitchFamily="2" charset="0"/>
              </a:rPr>
              <a:t>:</a:t>
            </a:r>
          </a:p>
          <a:p>
            <a:pPr marL="127000" lvl="0" indent="0">
              <a:lnSpc>
                <a:spcPct val="100000"/>
              </a:lnSpc>
              <a:spcBef>
                <a:spcPts val="1000"/>
              </a:spcBef>
              <a:buSzPts val="1600"/>
              <a:buNone/>
            </a:pPr>
            <a:endParaRPr lang="en-CA" sz="2000" b="1" dirty="0">
              <a:solidFill>
                <a:schemeClr val="tx1"/>
              </a:solidFill>
              <a:latin typeface="Avenir Black" panose="02000503020000020003" pitchFamily="2" charset="0"/>
            </a:endParaRPr>
          </a:p>
          <a:p>
            <a:pPr marL="412750" indent="-285750">
              <a:lnSpc>
                <a:spcPct val="100000"/>
              </a:lnSpc>
              <a:spcBef>
                <a:spcPts val="1000"/>
              </a:spcBef>
              <a:buSzPts val="1600"/>
            </a:pPr>
            <a:r>
              <a:rPr lang="en-CA" sz="1600" b="1" dirty="0">
                <a:solidFill>
                  <a:schemeClr val="tx1"/>
                </a:solidFill>
                <a:latin typeface="Arial Rounded MT Bold" panose="020F0704030504030204" pitchFamily="34" charset="0"/>
              </a:rPr>
              <a:t>Incontinence impacts 75% of men post prostatectomy</a:t>
            </a:r>
          </a:p>
          <a:p>
            <a:pPr marL="127000" indent="0">
              <a:lnSpc>
                <a:spcPct val="100000"/>
              </a:lnSpc>
              <a:spcBef>
                <a:spcPts val="1000"/>
              </a:spcBef>
              <a:buSzPts val="1600"/>
              <a:buNone/>
            </a:pPr>
            <a:endParaRPr lang="en-CA" sz="1600" b="1" dirty="0">
              <a:solidFill>
                <a:schemeClr val="tx1"/>
              </a:solidFill>
              <a:latin typeface="Arial Rounded MT Bold" panose="020F0704030504030204" pitchFamily="34" charset="0"/>
            </a:endParaRPr>
          </a:p>
          <a:p>
            <a:pPr marL="412750" indent="-285750">
              <a:lnSpc>
                <a:spcPct val="100000"/>
              </a:lnSpc>
              <a:spcBef>
                <a:spcPts val="1000"/>
              </a:spcBef>
              <a:buSzPts val="1600"/>
            </a:pPr>
            <a:r>
              <a:rPr lang="en-CA" sz="1600" b="1" dirty="0">
                <a:solidFill>
                  <a:schemeClr val="tx1"/>
                </a:solidFill>
                <a:latin typeface="Arial Rounded MT Bold" panose="020F0704030504030204" pitchFamily="34" charset="0"/>
              </a:rPr>
              <a:t>18 months post surgery 60% of men still struggle with ED</a:t>
            </a:r>
          </a:p>
        </p:txBody>
      </p:sp>
      <p:sp>
        <p:nvSpPr>
          <p:cNvPr id="14" name="TextBox 13">
            <a:extLst>
              <a:ext uri="{FF2B5EF4-FFF2-40B4-BE49-F238E27FC236}">
                <a16:creationId xmlns:a16="http://schemas.microsoft.com/office/drawing/2014/main" xmlns="" id="{54F8DC4A-F76B-4B4F-BC28-D4F8701FE553}"/>
              </a:ext>
            </a:extLst>
          </p:cNvPr>
          <p:cNvSpPr txBox="1"/>
          <p:nvPr/>
        </p:nvSpPr>
        <p:spPr>
          <a:xfrm>
            <a:off x="0" y="259738"/>
            <a:ext cx="9143998" cy="1046440"/>
          </a:xfrm>
          <a:prstGeom prst="rect">
            <a:avLst/>
          </a:prstGeom>
          <a:noFill/>
        </p:spPr>
        <p:txBody>
          <a:bodyPr wrap="square" rtlCol="0">
            <a:spAutoFit/>
          </a:bodyPr>
          <a:lstStyle/>
          <a:p>
            <a:pPr algn="ctr"/>
            <a:r>
              <a:rPr lang="en-CA" b="1" dirty="0">
                <a:latin typeface="Arial" panose="020B0604020202020204" pitchFamily="34" charset="0"/>
                <a:ea typeface="Tahoma" panose="020B0604030504040204" pitchFamily="34" charset="0"/>
                <a:cs typeface="Arial" panose="020B0604020202020204" pitchFamily="34" charset="0"/>
              </a:rPr>
              <a:t>THE PROBLEM</a:t>
            </a: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endPar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endParaRPr>
          </a:p>
          <a:p>
            <a:pPr algn="ct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r>
            <a:b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br>
            <a:r>
              <a:rPr lang="en-CA" sz="1200" b="1" dirty="0">
                <a:solidFill>
                  <a:schemeClr val="bg1"/>
                </a:solidFill>
                <a:latin typeface="Avenir Black" panose="02000503020000020003" pitchFamily="2" charset="0"/>
                <a:ea typeface="Tahoma" panose="020B0604030504040204" pitchFamily="34" charset="0"/>
                <a:cs typeface="Tahoma" panose="020B0604030504040204" pitchFamily="34" charset="0"/>
              </a:rPr>
              <a:t> </a:t>
            </a:r>
          </a:p>
        </p:txBody>
      </p:sp>
      <p:cxnSp>
        <p:nvCxnSpPr>
          <p:cNvPr id="15" name="Straight Connector 14">
            <a:extLst>
              <a:ext uri="{FF2B5EF4-FFF2-40B4-BE49-F238E27FC236}">
                <a16:creationId xmlns:a16="http://schemas.microsoft.com/office/drawing/2014/main" xmlns="" id="{4BF3D35F-EC94-6A43-8799-3636AE945E8D}"/>
              </a:ext>
            </a:extLst>
          </p:cNvPr>
          <p:cNvCxnSpPr>
            <a:cxnSpLocks/>
          </p:cNvCxnSpPr>
          <p:nvPr/>
        </p:nvCxnSpPr>
        <p:spPr>
          <a:xfrm>
            <a:off x="3531874" y="622034"/>
            <a:ext cx="2267114"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60465553-B821-6F4C-B357-F3F7C190E8C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111062" y="978234"/>
            <a:ext cx="6032937" cy="4165266"/>
          </a:xfrm>
          <a:prstGeom prst="rect">
            <a:avLst/>
          </a:prstGeom>
        </p:spPr>
      </p:pic>
    </p:spTree>
    <p:extLst>
      <p:ext uri="{BB962C8B-B14F-4D97-AF65-F5344CB8AC3E}">
        <p14:creationId xmlns:p14="http://schemas.microsoft.com/office/powerpoint/2010/main" val="1043060960"/>
      </p:ext>
    </p:extLst>
  </p:cSld>
  <p:clrMapOvr>
    <a:masterClrMapping/>
  </p:clrMapOvr>
  <mc:AlternateContent xmlns:mc="http://schemas.openxmlformats.org/markup-compatibility/2006">
    <mc:Choice xmlns:p14="http://schemas.microsoft.com/office/powerpoint/2010/main" Requires="p14">
      <p:transition spd="slow" p14:dur="2000" advClick="0" advTm="70000"/>
    </mc:Choice>
    <mc:Fallback>
      <p:transition spd="slow" advClick="0" advTm="7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F84D6F3D-A91B-0649-B7B4-79112C9356E6}"/>
              </a:ext>
            </a:extLst>
          </p:cNvPr>
          <p:cNvSpPr txBox="1"/>
          <p:nvPr/>
        </p:nvSpPr>
        <p:spPr>
          <a:xfrm>
            <a:off x="581495" y="317879"/>
            <a:ext cx="3484790" cy="1046440"/>
          </a:xfrm>
          <a:prstGeom prst="rect">
            <a:avLst/>
          </a:prstGeom>
          <a:noFill/>
        </p:spPr>
        <p:txBody>
          <a:bodyPr wrap="square" rtlCol="0">
            <a:spAutoFit/>
          </a:bodyPr>
          <a:lstStyle/>
          <a:p>
            <a:pPr algn="ctr"/>
            <a:r>
              <a:rPr lang="en-CA" b="1" dirty="0">
                <a:latin typeface="Arial" panose="020B0604020202020204" pitchFamily="34" charset="0"/>
                <a:ea typeface="Tahoma" panose="020B0604030504040204" pitchFamily="34" charset="0"/>
                <a:cs typeface="Arial" panose="020B0604020202020204" pitchFamily="34" charset="0"/>
              </a:rPr>
              <a:t>THE DOWNWARD SPIRAL</a:t>
            </a:r>
          </a:p>
          <a:p>
            <a:pPr algn="ctr"/>
            <a:endParaRPr lang="en-CA"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en-CA"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CA" sz="1200"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CA" sz="1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CA"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cxnSp>
        <p:nvCxnSpPr>
          <p:cNvPr id="11" name="Straight Connector 10">
            <a:extLst>
              <a:ext uri="{FF2B5EF4-FFF2-40B4-BE49-F238E27FC236}">
                <a16:creationId xmlns:a16="http://schemas.microsoft.com/office/drawing/2014/main" xmlns="" id="{400C47C7-6CDA-E244-AEE8-2949F8773454}"/>
              </a:ext>
            </a:extLst>
          </p:cNvPr>
          <p:cNvCxnSpPr/>
          <p:nvPr/>
        </p:nvCxnSpPr>
        <p:spPr>
          <a:xfrm>
            <a:off x="1862891" y="813121"/>
            <a:ext cx="864000" cy="0"/>
          </a:xfrm>
          <a:prstGeom prst="line">
            <a:avLst/>
          </a:prstGeom>
          <a:ln w="28575">
            <a:solidFill>
              <a:srgbClr val="E59C7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91D537D9-0F0F-754C-BF67-05267BCA0ED8}"/>
              </a:ext>
            </a:extLst>
          </p:cNvPr>
          <p:cNvSpPr/>
          <p:nvPr/>
        </p:nvSpPr>
        <p:spPr>
          <a:xfrm>
            <a:off x="4555034" y="298190"/>
            <a:ext cx="4428971" cy="15594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97;p18">
            <a:extLst>
              <a:ext uri="{FF2B5EF4-FFF2-40B4-BE49-F238E27FC236}">
                <a16:creationId xmlns:a16="http://schemas.microsoft.com/office/drawing/2014/main" xmlns="" id="{FFB4C976-7082-2445-85B8-04680838D656}"/>
              </a:ext>
            </a:extLst>
          </p:cNvPr>
          <p:cNvSpPr txBox="1">
            <a:spLocks/>
          </p:cNvSpPr>
          <p:nvPr/>
        </p:nvSpPr>
        <p:spPr>
          <a:xfrm>
            <a:off x="91106" y="970490"/>
            <a:ext cx="4207361" cy="384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indent="-317500" algn="l">
              <a:buClr>
                <a:schemeClr val="tx1"/>
              </a:buClr>
              <a:buSzPts val="1400"/>
              <a:buFont typeface="Arial"/>
              <a:buChar char="●"/>
            </a:pPr>
            <a:r>
              <a:rPr lang="en-CA" sz="1400" dirty="0">
                <a:solidFill>
                  <a:schemeClr val="tx1"/>
                </a:solidFill>
                <a:latin typeface="Arial Rounded MT Bold" panose="020F0704030504030204" pitchFamily="34" charset="0"/>
              </a:rPr>
              <a:t>Creates discomfort and lack of confidence.</a:t>
            </a:r>
          </a:p>
          <a:p>
            <a:pPr indent="-317500" algn="l">
              <a:buClr>
                <a:schemeClr val="tx1"/>
              </a:buClr>
              <a:buSzPts val="1400"/>
              <a:buFont typeface="Arial"/>
              <a:buChar char="●"/>
            </a:pPr>
            <a:endParaRPr lang="en-CA" sz="1400" dirty="0">
              <a:solidFill>
                <a:schemeClr val="tx1"/>
              </a:solidFill>
              <a:latin typeface="Arial Rounded MT Bold" panose="020F0704030504030204" pitchFamily="34" charset="0"/>
            </a:endParaRPr>
          </a:p>
          <a:p>
            <a:pPr indent="-317500" algn="l">
              <a:buClr>
                <a:schemeClr val="tx1"/>
              </a:buClr>
              <a:buSzPts val="1400"/>
              <a:buFont typeface="Arial"/>
              <a:buChar char="●"/>
            </a:pPr>
            <a:r>
              <a:rPr lang="en-CA" sz="1400" dirty="0">
                <a:solidFill>
                  <a:schemeClr val="tx1"/>
                </a:solidFill>
                <a:latin typeface="Arial Rounded MT Bold" panose="020F0704030504030204" pitchFamily="34" charset="0"/>
              </a:rPr>
              <a:t>Limits daily activities.</a:t>
            </a:r>
          </a:p>
          <a:p>
            <a:pPr indent="-317500" algn="l">
              <a:buClr>
                <a:schemeClr val="tx1"/>
              </a:buClr>
              <a:buSzPts val="1400"/>
              <a:buFont typeface="Arial"/>
              <a:buChar char="●"/>
            </a:pPr>
            <a:endParaRPr lang="en-CA" sz="1400" dirty="0">
              <a:solidFill>
                <a:schemeClr val="tx1"/>
              </a:solidFill>
              <a:latin typeface="Arial Rounded MT Bold" panose="020F0704030504030204" pitchFamily="34" charset="0"/>
            </a:endParaRPr>
          </a:p>
          <a:p>
            <a:pPr indent="-317500" algn="l">
              <a:buClr>
                <a:schemeClr val="tx1"/>
              </a:buClr>
              <a:buSzPts val="1400"/>
              <a:buFont typeface="Arial"/>
              <a:buChar char="●"/>
            </a:pPr>
            <a:r>
              <a:rPr lang="en-CA" sz="1400" dirty="0">
                <a:solidFill>
                  <a:schemeClr val="tx1"/>
                </a:solidFill>
                <a:latin typeface="Arial Rounded MT Bold" panose="020F0704030504030204" pitchFamily="34" charset="0"/>
              </a:rPr>
              <a:t>Start avoiding workouts - symptoms are the worst during exercise.</a:t>
            </a:r>
          </a:p>
          <a:p>
            <a:pPr indent="-317500" algn="l">
              <a:buClr>
                <a:schemeClr val="tx1"/>
              </a:buClr>
              <a:buSzPts val="1400"/>
              <a:buFont typeface="Arial"/>
              <a:buChar char="●"/>
            </a:pPr>
            <a:endParaRPr lang="en-CA" sz="1400" dirty="0">
              <a:solidFill>
                <a:schemeClr val="tx1"/>
              </a:solidFill>
              <a:latin typeface="Arial Rounded MT Bold" panose="020F0704030504030204" pitchFamily="34" charset="0"/>
            </a:endParaRPr>
          </a:p>
          <a:p>
            <a:pPr indent="-317500" algn="l">
              <a:buClr>
                <a:schemeClr val="tx1"/>
              </a:buClr>
              <a:buSzPts val="1400"/>
              <a:buFont typeface="Arial"/>
              <a:buChar char="●"/>
            </a:pPr>
            <a:r>
              <a:rPr lang="en-CA" sz="1400" dirty="0">
                <a:solidFill>
                  <a:schemeClr val="tx1"/>
                </a:solidFill>
                <a:latin typeface="Arial Rounded MT Bold" panose="020F0704030504030204" pitchFamily="34" charset="0"/>
              </a:rPr>
              <a:t>Missing activity long term can lead to mood or other health problems.</a:t>
            </a:r>
          </a:p>
          <a:p>
            <a:pPr indent="-317500" algn="l">
              <a:buClr>
                <a:schemeClr val="tx1"/>
              </a:buClr>
              <a:buSzPts val="1400"/>
              <a:buFont typeface="Arial"/>
              <a:buChar char="●"/>
            </a:pPr>
            <a:endParaRPr lang="en-CA" sz="1400" dirty="0">
              <a:solidFill>
                <a:schemeClr val="tx1"/>
              </a:solidFill>
              <a:latin typeface="Arial Rounded MT Bold" panose="020F0704030504030204" pitchFamily="34" charset="0"/>
            </a:endParaRPr>
          </a:p>
          <a:p>
            <a:pPr indent="-317500" algn="l">
              <a:buClr>
                <a:schemeClr val="tx1"/>
              </a:buClr>
              <a:buSzPts val="1400"/>
              <a:buFont typeface="Arial"/>
              <a:buChar char="●"/>
            </a:pPr>
            <a:r>
              <a:rPr lang="en-CA" sz="1400" dirty="0">
                <a:solidFill>
                  <a:schemeClr val="tx1"/>
                </a:solidFill>
                <a:latin typeface="Arial Rounded MT Bold" panose="020F0704030504030204" pitchFamily="34" charset="0"/>
              </a:rPr>
              <a:t>Begin wearing protection for their leakage. Every. Single. Day.</a:t>
            </a:r>
          </a:p>
          <a:p>
            <a:pPr indent="-317500" algn="l">
              <a:buClr>
                <a:schemeClr val="tx1"/>
              </a:buClr>
              <a:buSzPts val="1400"/>
              <a:buFont typeface="Arial"/>
              <a:buChar char="●"/>
            </a:pPr>
            <a:endParaRPr lang="en-CA" sz="1400" dirty="0">
              <a:solidFill>
                <a:schemeClr val="tx1"/>
              </a:solidFill>
              <a:latin typeface="Arial Rounded MT Bold" panose="020F0704030504030204" pitchFamily="34" charset="0"/>
            </a:endParaRPr>
          </a:p>
          <a:p>
            <a:pPr indent="-317500" algn="l">
              <a:buClr>
                <a:schemeClr val="tx1"/>
              </a:buClr>
              <a:buSzPts val="1400"/>
              <a:buFont typeface="Arial"/>
              <a:buChar char="●"/>
            </a:pPr>
            <a:r>
              <a:rPr lang="en-CA" sz="1400" dirty="0">
                <a:solidFill>
                  <a:schemeClr val="tx1"/>
                </a:solidFill>
                <a:latin typeface="Arial Rounded MT Bold" panose="020F0704030504030204" pitchFamily="34" charset="0"/>
              </a:rPr>
              <a:t>They suffer in silence and don’t seek treatment due to embarrassment.</a:t>
            </a:r>
          </a:p>
        </p:txBody>
      </p:sp>
      <p:sp>
        <p:nvSpPr>
          <p:cNvPr id="13" name="Google Shape;70;p15">
            <a:extLst>
              <a:ext uri="{FF2B5EF4-FFF2-40B4-BE49-F238E27FC236}">
                <a16:creationId xmlns:a16="http://schemas.microsoft.com/office/drawing/2014/main" xmlns="" id="{AEE78756-5B7D-DE41-848B-A5438ECA0130}"/>
              </a:ext>
            </a:extLst>
          </p:cNvPr>
          <p:cNvSpPr txBox="1">
            <a:spLocks/>
          </p:cNvSpPr>
          <p:nvPr/>
        </p:nvSpPr>
        <p:spPr>
          <a:xfrm>
            <a:off x="4767297" y="464086"/>
            <a:ext cx="4004444" cy="13935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CA" sz="2000" b="1" dirty="0">
                <a:solidFill>
                  <a:schemeClr val="bg1"/>
                </a:solidFill>
                <a:latin typeface="Arial" panose="020B0604020202020204" pitchFamily="34" charset="0"/>
                <a:cs typeface="Arial" panose="020B0604020202020204" pitchFamily="34" charset="0"/>
              </a:rPr>
              <a:t>Stress and urge incontinence significantly affect </a:t>
            </a:r>
          </a:p>
          <a:p>
            <a:pPr marL="0" indent="0"/>
            <a:r>
              <a:rPr lang="en-CA" sz="2000" b="1" dirty="0">
                <a:solidFill>
                  <a:schemeClr val="bg1"/>
                </a:solidFill>
                <a:latin typeface="Arial" panose="020B0604020202020204" pitchFamily="34" charset="0"/>
                <a:cs typeface="Arial" panose="020B0604020202020204" pitchFamily="34" charset="0"/>
              </a:rPr>
              <a:t>people’s everyday lives</a:t>
            </a:r>
            <a:r>
              <a:rPr lang="en-CA" sz="2000" b="1" dirty="0">
                <a:solidFill>
                  <a:schemeClr val="bg1"/>
                </a:solidFill>
                <a:latin typeface="Avenir Black" panose="02000503020000020003" pitchFamily="2" charset="0"/>
              </a:rPr>
              <a:t>.</a:t>
            </a:r>
          </a:p>
        </p:txBody>
      </p:sp>
      <p:sp>
        <p:nvSpPr>
          <p:cNvPr id="12" name="Google Shape;190;p29">
            <a:extLst>
              <a:ext uri="{FF2B5EF4-FFF2-40B4-BE49-F238E27FC236}">
                <a16:creationId xmlns:a16="http://schemas.microsoft.com/office/drawing/2014/main" xmlns="" id="{12ABB1B3-D54C-8C46-BBBB-6BE61CA1CEFF}"/>
              </a:ext>
            </a:extLst>
          </p:cNvPr>
          <p:cNvSpPr txBox="1"/>
          <p:nvPr/>
        </p:nvSpPr>
        <p:spPr>
          <a:xfrm>
            <a:off x="4555034" y="2417393"/>
            <a:ext cx="2959517" cy="12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600" b="1" dirty="0">
                <a:latin typeface="Avenir Black" panose="02000503020000020003" pitchFamily="2" charset="0"/>
              </a:rPr>
              <a:t>54%</a:t>
            </a:r>
            <a:endParaRPr sz="6600" b="1" dirty="0">
              <a:latin typeface="Avenir Black" panose="02000503020000020003" pitchFamily="2" charset="0"/>
            </a:endParaRPr>
          </a:p>
        </p:txBody>
      </p:sp>
      <p:sp>
        <p:nvSpPr>
          <p:cNvPr id="17" name="Google Shape;190;p29">
            <a:extLst>
              <a:ext uri="{FF2B5EF4-FFF2-40B4-BE49-F238E27FC236}">
                <a16:creationId xmlns:a16="http://schemas.microsoft.com/office/drawing/2014/main" xmlns="" id="{308F44F5-8DB6-1947-A409-B06E62959342}"/>
              </a:ext>
            </a:extLst>
          </p:cNvPr>
          <p:cNvSpPr txBox="1"/>
          <p:nvPr/>
        </p:nvSpPr>
        <p:spPr>
          <a:xfrm>
            <a:off x="4548938" y="3606113"/>
            <a:ext cx="2959517" cy="12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600" b="1" dirty="0">
                <a:latin typeface="Avenir Black" panose="02000503020000020003" pitchFamily="2" charset="0"/>
              </a:rPr>
              <a:t>45%</a:t>
            </a:r>
            <a:endParaRPr sz="6600" b="1" dirty="0">
              <a:latin typeface="Avenir Black" panose="02000503020000020003" pitchFamily="2" charset="0"/>
            </a:endParaRPr>
          </a:p>
        </p:txBody>
      </p:sp>
      <p:sp>
        <p:nvSpPr>
          <p:cNvPr id="18" name="Rectangle 17">
            <a:extLst>
              <a:ext uri="{FF2B5EF4-FFF2-40B4-BE49-F238E27FC236}">
                <a16:creationId xmlns:a16="http://schemas.microsoft.com/office/drawing/2014/main" xmlns="" id="{257D978F-75C8-4F4B-9ABF-04350F2E1B7B}"/>
              </a:ext>
            </a:extLst>
          </p:cNvPr>
          <p:cNvSpPr/>
          <p:nvPr/>
        </p:nvSpPr>
        <p:spPr>
          <a:xfrm>
            <a:off x="6608064" y="2494512"/>
            <a:ext cx="2375941" cy="860183"/>
          </a:xfrm>
          <a:prstGeom prst="rect">
            <a:avLst/>
          </a:prstGeom>
          <a:solidFill>
            <a:srgbClr val="E59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CA" sz="2800" b="1" dirty="0">
                <a:solidFill>
                  <a:schemeClr val="tx1"/>
                </a:solidFill>
                <a:latin typeface="Arial Rounded MT Bold" panose="020F0704030504030204" pitchFamily="34" charset="0"/>
              </a:rPr>
              <a:t>Loss of Confidence</a:t>
            </a:r>
          </a:p>
        </p:txBody>
      </p:sp>
      <p:sp>
        <p:nvSpPr>
          <p:cNvPr id="19" name="Rectangle 18">
            <a:extLst>
              <a:ext uri="{FF2B5EF4-FFF2-40B4-BE49-F238E27FC236}">
                <a16:creationId xmlns:a16="http://schemas.microsoft.com/office/drawing/2014/main" xmlns="" id="{1D5D6ABD-8212-9340-949E-F4769BEEAC1B}"/>
              </a:ext>
            </a:extLst>
          </p:cNvPr>
          <p:cNvSpPr/>
          <p:nvPr/>
        </p:nvSpPr>
        <p:spPr>
          <a:xfrm>
            <a:off x="6608064" y="3651376"/>
            <a:ext cx="2375941" cy="860183"/>
          </a:xfrm>
          <a:prstGeom prst="rect">
            <a:avLst/>
          </a:prstGeom>
          <a:solidFill>
            <a:srgbClr val="E59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CA" sz="2800" b="1" dirty="0">
                <a:solidFill>
                  <a:schemeClr val="tx1"/>
                </a:solidFill>
                <a:latin typeface="Arial Rounded MT Bold" panose="020F0704030504030204" pitchFamily="34" charset="0"/>
              </a:rPr>
              <a:t>Give up intimacy</a:t>
            </a:r>
          </a:p>
        </p:txBody>
      </p:sp>
    </p:spTree>
    <p:extLst>
      <p:ext uri="{BB962C8B-B14F-4D97-AF65-F5344CB8AC3E}">
        <p14:creationId xmlns:p14="http://schemas.microsoft.com/office/powerpoint/2010/main" val="2052447888"/>
      </p:ext>
    </p:extLst>
  </p:cSld>
  <p:clrMapOvr>
    <a:masterClrMapping/>
  </p:clrMapOvr>
  <mc:AlternateContent xmlns:mc="http://schemas.openxmlformats.org/markup-compatibility/2006">
    <mc:Choice xmlns:p14="http://schemas.microsoft.com/office/powerpoint/2010/main" Requires="p14">
      <p:transition spd="slow" p14:dur="2000" advClick="0" advTm="130000"/>
    </mc:Choice>
    <mc:Fallback>
      <p:transition spd="slow" advClick="0" advTm="130000"/>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84816</TotalTime>
  <Words>2023</Words>
  <Application>Microsoft Office PowerPoint</Application>
  <PresentationFormat>On-screen Show (16:9)</PresentationFormat>
  <Paragraphs>325</Paragraphs>
  <Slides>25</Slides>
  <Notes>25</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Arial</vt:lpstr>
      <vt:lpstr>Aptos Narrow</vt:lpstr>
      <vt:lpstr>Tahoma</vt:lpstr>
      <vt:lpstr>Arial Narrow</vt:lpstr>
      <vt:lpstr>Arial Rounded MT Bold</vt:lpstr>
      <vt:lpstr>Avenir Light</vt:lpstr>
      <vt:lpstr>Symbol</vt:lpstr>
      <vt:lpstr>Avenir Black</vt:lpstr>
      <vt:lpstr>-webkit-standard</vt:lpstr>
      <vt:lpstr>Arial Black</vt:lpstr>
      <vt:lpstr>Avenir Book</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BBN</cp:lastModifiedBy>
  <cp:revision>172</cp:revision>
  <cp:lastPrinted>2019-12-09T15:12:59Z</cp:lastPrinted>
  <dcterms:modified xsi:type="dcterms:W3CDTF">2025-03-20T15:25:28Z</dcterms:modified>
</cp:coreProperties>
</file>